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rimo Bold" panose="020B0704020202020204" pitchFamily="34" charset="0"/>
      <p:regular r:id="rId21"/>
      <p:bold r:id="rId22"/>
    </p:embeddedFont>
    <p:embeddedFont>
      <p:font typeface="Titillium Web Bold" panose="020B0604020202020204" charset="0"/>
      <p:regular r:id="rId23"/>
    </p:embeddedFont>
    <p:embeddedFont>
      <p:font typeface="Sitka Text" panose="02000505000000020004" pitchFamily="2" charset="0"/>
      <p:regular r:id="rId24"/>
      <p:bold r:id="rId25"/>
      <p:italic r:id="rId26"/>
      <p:boldItalic r:id="rId27"/>
    </p:embeddedFont>
    <p:embeddedFont>
      <p:font typeface="Britannic Bold" panose="020B090306070302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legreya SC Bold" panose="020B0604020202020204" charset="0"/>
      <p:regular r:id="rId33"/>
    </p:embeddedFont>
    <p:embeddedFont>
      <p:font typeface="Perpetua Titling MT" panose="02020502060505020804" pitchFamily="18" charset="0"/>
      <p:regular r:id="rId34"/>
      <p:bold r:id="rId35"/>
    </p:embeddedFont>
    <p:embeddedFont>
      <p:font typeface="Now Bold Bold" panose="020B0604020202020204" charset="0"/>
      <p:regular r:id="rId36"/>
    </p:embeddedFont>
    <p:embeddedFont>
      <p:font typeface="Open Sans Bold" panose="020B0604020202020204" charset="0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Now Bold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43DE-1455-4E6E-A7D8-B0A9FAD5441E}" type="datetimeFigureOut">
              <a:rPr lang="lv-LV" smtClean="0"/>
              <a:t>23.01.2022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1464-578D-4D5C-A9B4-242FC4F5D4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91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9548" y="2894924"/>
            <a:ext cx="303863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236" dirty="0">
                <a:solidFill>
                  <a:srgbClr val="0E2C8E"/>
                </a:solidFill>
                <a:latin typeface="Open Sans"/>
              </a:rPr>
              <a:t>ERASMUS +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9400" y="5504615"/>
            <a:ext cx="8026946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9"/>
              </a:lnSpc>
            </a:pPr>
            <a:r>
              <a:rPr lang="en-US" sz="4800" b="1" spc="264" dirty="0" smtClean="0">
                <a:solidFill>
                  <a:srgbClr val="0E2C8E"/>
                </a:solidFill>
                <a:latin typeface="Perpetua Titling MT" panose="02020502060505020804" pitchFamily="18" charset="0"/>
              </a:rPr>
              <a:t>SOLI </a:t>
            </a:r>
            <a:r>
              <a:rPr lang="lv-LV" sz="4800" b="1" spc="264" dirty="0" smtClean="0">
                <a:solidFill>
                  <a:srgbClr val="0E2C8E"/>
                </a:solidFill>
                <a:latin typeface="Perpetua Titling MT" panose="02020502060505020804" pitchFamily="18" charset="0"/>
              </a:rPr>
              <a:t> </a:t>
            </a:r>
            <a:r>
              <a:rPr lang="en-US" sz="4800" b="1" spc="264" dirty="0" smtClean="0">
                <a:solidFill>
                  <a:srgbClr val="0E2C8E"/>
                </a:solidFill>
                <a:latin typeface="Perpetua Titling MT" panose="02020502060505020804" pitchFamily="18" charset="0"/>
              </a:rPr>
              <a:t>P</a:t>
            </a:r>
            <a:r>
              <a:rPr lang="lv-LV" sz="4800" b="1" spc="264" dirty="0" smtClean="0">
                <a:solidFill>
                  <a:srgbClr val="0E2C8E"/>
                </a:solidFill>
                <a:latin typeface="Perpetua Titling MT" panose="02020502060505020804" pitchFamily="18" charset="0"/>
              </a:rPr>
              <a:t>a  </a:t>
            </a:r>
            <a:r>
              <a:rPr lang="en-US" sz="4800" b="1" spc="264" dirty="0" smtClean="0">
                <a:solidFill>
                  <a:srgbClr val="0E2C8E"/>
                </a:solidFill>
                <a:latin typeface="Perpetua Titling MT" panose="02020502060505020804" pitchFamily="18" charset="0"/>
              </a:rPr>
              <a:t>SOLIM</a:t>
            </a:r>
            <a:endParaRPr lang="en-US" sz="4800" b="1" spc="264" dirty="0">
              <a:solidFill>
                <a:srgbClr val="0E2C8E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24035" y="4616215"/>
            <a:ext cx="14974573" cy="46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3"/>
              </a:lnSpc>
              <a:spcBef>
                <a:spcPct val="0"/>
              </a:spcBef>
            </a:pPr>
            <a:r>
              <a:rPr lang="en-US" sz="3200" spc="162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ERASMUS+ PROGRAM</a:t>
            </a:r>
            <a:r>
              <a:rPr lang="lv-LV" sz="3200" spc="162" dirty="0">
                <a:solidFill>
                  <a:srgbClr val="000000"/>
                </a:solidFill>
                <a:latin typeface="Sitka Text" panose="02000505000000020004" pitchFamily="2" charset="0"/>
              </a:rPr>
              <a:t>M</a:t>
            </a:r>
            <a:r>
              <a:rPr lang="en-US" sz="3200" spc="162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A </a:t>
            </a:r>
            <a:r>
              <a:rPr lang="en-US" sz="3200" spc="162" dirty="0">
                <a:solidFill>
                  <a:srgbClr val="000000"/>
                </a:solidFill>
                <a:latin typeface="Sitka Text" panose="02000505000000020004" pitchFamily="2" charset="0"/>
              </a:rPr>
              <a:t>2021-2027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30474" y="3530350"/>
            <a:ext cx="14480735" cy="7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6"/>
              </a:lnSpc>
            </a:pPr>
            <a:r>
              <a:rPr lang="en-US" sz="4776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 ERASMUS</a:t>
            </a:r>
            <a:r>
              <a:rPr lang="lv-LV" sz="4776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776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776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776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776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776" dirty="0" smtClean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en-US" sz="4776" dirty="0">
              <a:solidFill>
                <a:srgbClr val="0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43800" y="7479323"/>
            <a:ext cx="1132118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000" b="1" dirty="0">
                <a:solidFill>
                  <a:srgbClr val="000000"/>
                </a:solidFill>
                <a:latin typeface="Sitka Text" panose="02000505000000020004" pitchFamily="2" charset="0"/>
              </a:rPr>
              <a:t>Maija </a:t>
            </a:r>
            <a:r>
              <a:rPr lang="en-US" sz="4000" b="1" dirty="0" err="1">
                <a:solidFill>
                  <a:srgbClr val="000000"/>
                </a:solidFill>
                <a:latin typeface="Sitka Text" panose="02000505000000020004" pitchFamily="2" charset="0"/>
              </a:rPr>
              <a:t>Zeilāne</a:t>
            </a:r>
            <a:r>
              <a:rPr lang="en-US" sz="4000" b="1" dirty="0">
                <a:solidFill>
                  <a:srgbClr val="000000"/>
                </a:solidFill>
                <a:latin typeface="Sitka Text" panose="02000505000000020004" pitchFamily="2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Sitka Text" panose="02000505000000020004" pitchFamily="2" charset="0"/>
              </a:rPr>
              <a:t>Lāsma</a:t>
            </a:r>
            <a:r>
              <a:rPr lang="en-US" sz="4000" b="1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itka Text" panose="02000505000000020004" pitchFamily="2" charset="0"/>
              </a:rPr>
              <a:t>Gūte</a:t>
            </a:r>
            <a:endParaRPr lang="en-US" sz="4000" b="1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22983" y="9236023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pic>
        <p:nvPicPr>
          <p:cNvPr id="12" name="Attēls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526704"/>
            <a:ext cx="3307482" cy="2255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3" name="Attēls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5350795" y="342899"/>
            <a:ext cx="2571445" cy="3673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3347472"/>
            <a:ext cx="6529223" cy="2400095"/>
            <a:chOff x="0" y="0"/>
            <a:chExt cx="4779072" cy="2054069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4121212" cy="1529559"/>
            </a:xfrm>
            <a:custGeom>
              <a:avLst/>
              <a:gdLst/>
              <a:ahLst/>
              <a:cxnLst/>
              <a:rect l="l" t="t" r="r" b="b"/>
              <a:pathLst>
                <a:path w="4121212" h="1529559">
                  <a:moveTo>
                    <a:pt x="0" y="0"/>
                  </a:moveTo>
                  <a:lnTo>
                    <a:pt x="4121212" y="0"/>
                  </a:lnTo>
                  <a:lnTo>
                    <a:pt x="4121212" y="1529559"/>
                  </a:lnTo>
                  <a:lnTo>
                    <a:pt x="0" y="1529559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2054069"/>
            </a:xfrm>
            <a:custGeom>
              <a:avLst/>
              <a:gdLst/>
              <a:ahLst/>
              <a:cxnLst/>
              <a:rect l="l" t="t" r="r" b="b"/>
              <a:pathLst>
                <a:path w="657860" h="2054069">
                  <a:moveTo>
                    <a:pt x="657860" y="670560"/>
                  </a:moveTo>
                  <a:lnTo>
                    <a:pt x="657860" y="1443199"/>
                  </a:lnTo>
                  <a:lnTo>
                    <a:pt x="657860" y="1443199"/>
                  </a:lnTo>
                  <a:lnTo>
                    <a:pt x="657860" y="1529559"/>
                  </a:lnTo>
                  <a:lnTo>
                    <a:pt x="0" y="2054069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1529559"/>
              <a:ext cx="4779072" cy="524510"/>
            </a:xfrm>
            <a:custGeom>
              <a:avLst/>
              <a:gdLst/>
              <a:ahLst/>
              <a:cxnLst/>
              <a:rect l="l" t="t" r="r" b="b"/>
              <a:pathLst>
                <a:path w="4779072" h="524510">
                  <a:moveTo>
                    <a:pt x="4779072" y="0"/>
                  </a:moveTo>
                  <a:lnTo>
                    <a:pt x="4121212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031042" y="0"/>
                  </a:lnTo>
                  <a:lnTo>
                    <a:pt x="4031042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43066" y="3406127"/>
            <a:ext cx="1697556" cy="164450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994894" y="3329056"/>
            <a:ext cx="9718962" cy="2039307"/>
            <a:chOff x="0" y="0"/>
            <a:chExt cx="12958590" cy="27190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450850"/>
              <a:ext cx="12958590" cy="2269490"/>
            </a:xfrm>
            <a:custGeom>
              <a:avLst/>
              <a:gdLst/>
              <a:ahLst/>
              <a:cxnLst/>
              <a:rect l="l" t="t" r="r" b="b"/>
              <a:pathLst>
                <a:path w="12958590" h="2269490">
                  <a:moveTo>
                    <a:pt x="1236931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2369310" y="2269490"/>
                  </a:lnTo>
                  <a:lnTo>
                    <a:pt x="12369310" y="2268220"/>
                  </a:lnTo>
                  <a:lnTo>
                    <a:pt x="12958590" y="113411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029200" y="488519"/>
            <a:ext cx="10080276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6846887"/>
            <a:ext cx="9278942" cy="2076442"/>
            <a:chOff x="0" y="0"/>
            <a:chExt cx="12150638" cy="27190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450850"/>
              <a:ext cx="12150637" cy="2269490"/>
            </a:xfrm>
            <a:custGeom>
              <a:avLst/>
              <a:gdLst/>
              <a:ahLst/>
              <a:cxnLst/>
              <a:rect l="l" t="t" r="r" b="b"/>
              <a:pathLst>
                <a:path w="12150637" h="2269490">
                  <a:moveTo>
                    <a:pt x="11561357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1561357" y="2269490"/>
                  </a:lnTo>
                  <a:lnTo>
                    <a:pt x="11561357" y="2268220"/>
                  </a:lnTo>
                  <a:lnTo>
                    <a:pt x="12150637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146326" y="5826290"/>
            <a:ext cx="6645827" cy="2058818"/>
            <a:chOff x="0" y="0"/>
            <a:chExt cx="8777107" cy="27190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450850"/>
              <a:ext cx="8777107" cy="2269490"/>
            </a:xfrm>
            <a:custGeom>
              <a:avLst/>
              <a:gdLst/>
              <a:ahLst/>
              <a:cxnLst/>
              <a:rect l="l" t="t" r="r" b="b"/>
              <a:pathLst>
                <a:path w="8777107" h="2269490">
                  <a:moveTo>
                    <a:pt x="8187827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8187827" y="2269490"/>
                  </a:lnTo>
                  <a:lnTo>
                    <a:pt x="8187827" y="2268220"/>
                  </a:lnTo>
                  <a:lnTo>
                    <a:pt x="8777107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2208888" y="3330579"/>
            <a:ext cx="4978333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12"/>
              </a:lnSpc>
              <a:spcBef>
                <a:spcPct val="0"/>
              </a:spcBef>
            </a:pPr>
            <a:r>
              <a:rPr lang="en-US" sz="4400" dirty="0">
                <a:solidFill>
                  <a:srgbClr val="FF1616"/>
                </a:solidFill>
                <a:latin typeface="Open Sans Bold"/>
              </a:rPr>
              <a:t>MEKLĒ</a:t>
            </a:r>
          </a:p>
          <a:p>
            <a:pPr>
              <a:lnSpc>
                <a:spcPts val="7112"/>
              </a:lnSpc>
              <a:spcBef>
                <a:spcPct val="0"/>
              </a:spcBef>
            </a:pPr>
            <a:r>
              <a:rPr lang="en-US" sz="4400" dirty="0">
                <a:solidFill>
                  <a:srgbClr val="FF1616"/>
                </a:solidFill>
                <a:latin typeface="Open Sans Bold"/>
              </a:rPr>
              <a:t>PARTNERUS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12479" y="4037787"/>
            <a:ext cx="9264406" cy="163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88"/>
              </a:lnSpc>
            </a:pPr>
            <a:r>
              <a:rPr lang="en-US" sz="4420" dirty="0">
                <a:solidFill>
                  <a:srgbClr val="FFFDFD"/>
                </a:solidFill>
                <a:latin typeface="Open Sans Bold"/>
              </a:rPr>
              <a:t>EIROPAS PROJEKTU PLATFORMĀS</a:t>
            </a:r>
          </a:p>
          <a:p>
            <a:pPr algn="ctr">
              <a:lnSpc>
                <a:spcPts val="7028"/>
              </a:lnSpc>
            </a:pPr>
            <a:endParaRPr lang="en-US" sz="4420" dirty="0">
              <a:solidFill>
                <a:srgbClr val="FFFDFD"/>
              </a:solidFill>
              <a:latin typeface="Open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98602" y="6760449"/>
            <a:ext cx="8339138" cy="160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</a:pPr>
            <a:endParaRPr/>
          </a:p>
          <a:p>
            <a:pPr algn="ctr">
              <a:lnSpc>
                <a:spcPts val="5932"/>
              </a:lnSpc>
            </a:pPr>
            <a:r>
              <a:rPr lang="en-US" sz="4237">
                <a:solidFill>
                  <a:srgbClr val="FFFDFD"/>
                </a:solidFill>
                <a:latin typeface="Open Sans Bold"/>
              </a:rPr>
              <a:t>SCHOOL EDUCATION GATEWEY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92816" y="9557870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02164" y="6578615"/>
            <a:ext cx="83858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DFD"/>
                </a:solidFill>
                <a:latin typeface="Open Sans Bold"/>
              </a:rPr>
              <a:t>ETWINNING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28" name="Attēls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0" name="Attēls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7993662" y="3315234"/>
            <a:ext cx="9591440" cy="2385916"/>
            <a:chOff x="0" y="0"/>
            <a:chExt cx="10930730" cy="27190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450850"/>
              <a:ext cx="10930730" cy="2269490"/>
            </a:xfrm>
            <a:custGeom>
              <a:avLst/>
              <a:gdLst/>
              <a:ahLst/>
              <a:cxnLst/>
              <a:rect l="l" t="t" r="r" b="b"/>
              <a:pathLst>
                <a:path w="10930730" h="2269490">
                  <a:moveTo>
                    <a:pt x="10341449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0341449" y="2269490"/>
                  </a:lnTo>
                  <a:lnTo>
                    <a:pt x="10341449" y="2268220"/>
                  </a:lnTo>
                  <a:lnTo>
                    <a:pt x="10930730" y="113411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419104" y="544329"/>
            <a:ext cx="11086795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406249" y="6151444"/>
            <a:ext cx="11066093" cy="2360006"/>
            <a:chOff x="0" y="0"/>
            <a:chExt cx="12749749" cy="27190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450850"/>
              <a:ext cx="12749749" cy="2269490"/>
            </a:xfrm>
            <a:custGeom>
              <a:avLst/>
              <a:gdLst/>
              <a:ahLst/>
              <a:cxnLst/>
              <a:rect l="l" t="t" r="r" b="b"/>
              <a:pathLst>
                <a:path w="12749749" h="2269490">
                  <a:moveTo>
                    <a:pt x="12160469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2160469" y="2269490"/>
                  </a:lnTo>
                  <a:lnTo>
                    <a:pt x="12160469" y="2268220"/>
                  </a:lnTo>
                  <a:lnTo>
                    <a:pt x="12749749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535514" y="7107182"/>
            <a:ext cx="10364337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4389" dirty="0">
                <a:solidFill>
                  <a:srgbClr val="FFFDFD"/>
                </a:solidFill>
                <a:latin typeface="Open Sans Bold"/>
              </a:rPr>
              <a:t>PIEREDZES APMAIŅAS </a:t>
            </a:r>
            <a:r>
              <a:rPr lang="en-US" sz="4389" dirty="0" smtClean="0">
                <a:solidFill>
                  <a:srgbClr val="FFFDFD"/>
                </a:solidFill>
                <a:latin typeface="Open Sans Bold"/>
              </a:rPr>
              <a:t>MOBILITĀT</a:t>
            </a:r>
            <a:r>
              <a:rPr lang="lv-LV" sz="4389" dirty="0">
                <a:solidFill>
                  <a:srgbClr val="FFFDFD"/>
                </a:solidFill>
                <a:latin typeface="Open Sans Bold"/>
              </a:rPr>
              <a:t>Ē</a:t>
            </a:r>
            <a:r>
              <a:rPr lang="en-US" sz="4389" dirty="0" smtClean="0">
                <a:solidFill>
                  <a:srgbClr val="FFFDFD"/>
                </a:solidFill>
                <a:latin typeface="Open Sans Bold"/>
              </a:rPr>
              <a:t>S </a:t>
            </a:r>
            <a:endParaRPr lang="en-US" sz="4389" dirty="0">
              <a:solidFill>
                <a:srgbClr val="FFFDFD"/>
              </a:solidFill>
              <a:latin typeface="Open Sans Bold"/>
            </a:endParaRPr>
          </a:p>
          <a:p>
            <a:pPr algn="ctr">
              <a:lnSpc>
                <a:spcPts val="6827"/>
              </a:lnSpc>
            </a:pPr>
            <a:endParaRPr lang="en-US" sz="4389" dirty="0">
              <a:solidFill>
                <a:srgbClr val="FFFDFD"/>
              </a:solidFill>
              <a:latin typeface="Open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56479" y="9500307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993662" y="3945637"/>
            <a:ext cx="945613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smtClean="0">
                <a:solidFill>
                  <a:srgbClr val="FFFDFD"/>
                </a:solidFill>
                <a:latin typeface="Open Sans Bold"/>
              </a:rPr>
              <a:t>STRUKT</a:t>
            </a:r>
            <a:r>
              <a:rPr lang="lv-LV" sz="4300" dirty="0" smtClean="0">
                <a:solidFill>
                  <a:srgbClr val="FFFDFD"/>
                </a:solidFill>
                <a:latin typeface="Open Sans Bold"/>
              </a:rPr>
              <a:t>URĒTO</a:t>
            </a:r>
            <a:r>
              <a:rPr lang="en-US" sz="4300" dirty="0" smtClean="0">
                <a:solidFill>
                  <a:srgbClr val="FFFDFD"/>
                </a:solidFill>
                <a:latin typeface="Open Sans Bold"/>
              </a:rPr>
              <a:t> </a:t>
            </a:r>
            <a:r>
              <a:rPr lang="en-US" sz="4300" dirty="0">
                <a:solidFill>
                  <a:srgbClr val="FFFDFD"/>
                </a:solidFill>
                <a:latin typeface="Open Sans Bold"/>
              </a:rPr>
              <a:t>KURSU </a:t>
            </a:r>
            <a:r>
              <a:rPr lang="en-US" sz="4300" dirty="0" smtClean="0">
                <a:solidFill>
                  <a:srgbClr val="FFFDFD"/>
                </a:solidFill>
                <a:latin typeface="Open Sans Bold"/>
              </a:rPr>
              <a:t>MOBILITĀT</a:t>
            </a:r>
            <a:r>
              <a:rPr lang="lv-LV" sz="4300" dirty="0" smtClean="0">
                <a:solidFill>
                  <a:srgbClr val="FFFDFD"/>
                </a:solidFill>
                <a:latin typeface="Open Sans Bold"/>
              </a:rPr>
              <a:t>Ē</a:t>
            </a:r>
            <a:r>
              <a:rPr lang="en-US" sz="4300" dirty="0" smtClean="0">
                <a:solidFill>
                  <a:srgbClr val="FFFDFD"/>
                </a:solidFill>
                <a:latin typeface="Open Sans Bold"/>
              </a:rPr>
              <a:t>S</a:t>
            </a:r>
            <a:endParaRPr lang="en-US" sz="4300" dirty="0">
              <a:solidFill>
                <a:srgbClr val="FFFDFD"/>
              </a:solidFill>
              <a:latin typeface="Open Sans Bold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24" name="Attēls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26" name="Attēls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  <p:grpSp>
        <p:nvGrpSpPr>
          <p:cNvPr id="27" name="Group 3"/>
          <p:cNvGrpSpPr/>
          <p:nvPr/>
        </p:nvGrpSpPr>
        <p:grpSpPr>
          <a:xfrm>
            <a:off x="1028700" y="3347472"/>
            <a:ext cx="6529223" cy="2400095"/>
            <a:chOff x="0" y="0"/>
            <a:chExt cx="4779072" cy="2054069"/>
          </a:xfrm>
        </p:grpSpPr>
        <p:sp>
          <p:nvSpPr>
            <p:cNvPr id="28" name="Freeform 4"/>
            <p:cNvSpPr/>
            <p:nvPr/>
          </p:nvSpPr>
          <p:spPr>
            <a:xfrm>
              <a:off x="657860" y="0"/>
              <a:ext cx="4121212" cy="1529559"/>
            </a:xfrm>
            <a:custGeom>
              <a:avLst/>
              <a:gdLst/>
              <a:ahLst/>
              <a:cxnLst/>
              <a:rect l="l" t="t" r="r" b="b"/>
              <a:pathLst>
                <a:path w="4121212" h="1529559">
                  <a:moveTo>
                    <a:pt x="0" y="0"/>
                  </a:moveTo>
                  <a:lnTo>
                    <a:pt x="4121212" y="0"/>
                  </a:lnTo>
                  <a:lnTo>
                    <a:pt x="4121212" y="1529559"/>
                  </a:lnTo>
                  <a:lnTo>
                    <a:pt x="0" y="1529559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29" name="Freeform 5"/>
            <p:cNvSpPr/>
            <p:nvPr/>
          </p:nvSpPr>
          <p:spPr>
            <a:xfrm>
              <a:off x="0" y="0"/>
              <a:ext cx="657860" cy="2054069"/>
            </a:xfrm>
            <a:custGeom>
              <a:avLst/>
              <a:gdLst/>
              <a:ahLst/>
              <a:cxnLst/>
              <a:rect l="l" t="t" r="r" b="b"/>
              <a:pathLst>
                <a:path w="657860" h="2054069">
                  <a:moveTo>
                    <a:pt x="657860" y="670560"/>
                  </a:moveTo>
                  <a:lnTo>
                    <a:pt x="657860" y="1443199"/>
                  </a:lnTo>
                  <a:lnTo>
                    <a:pt x="657860" y="1443199"/>
                  </a:lnTo>
                  <a:lnTo>
                    <a:pt x="657860" y="1529559"/>
                  </a:lnTo>
                  <a:lnTo>
                    <a:pt x="0" y="2054069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30" name="Freeform 6"/>
            <p:cNvSpPr/>
            <p:nvPr/>
          </p:nvSpPr>
          <p:spPr>
            <a:xfrm>
              <a:off x="0" y="1529559"/>
              <a:ext cx="4779072" cy="524510"/>
            </a:xfrm>
            <a:custGeom>
              <a:avLst/>
              <a:gdLst/>
              <a:ahLst/>
              <a:cxnLst/>
              <a:rect l="l" t="t" r="r" b="b"/>
              <a:pathLst>
                <a:path w="4779072" h="524510">
                  <a:moveTo>
                    <a:pt x="4779072" y="0"/>
                  </a:moveTo>
                  <a:lnTo>
                    <a:pt x="4121212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031042" y="0"/>
                  </a:lnTo>
                  <a:lnTo>
                    <a:pt x="4031042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pic>
        <p:nvPicPr>
          <p:cNvPr id="3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43066" y="3406127"/>
            <a:ext cx="1697556" cy="1644508"/>
          </a:xfrm>
          <a:prstGeom prst="rect">
            <a:avLst/>
          </a:prstGeom>
        </p:spPr>
      </p:pic>
      <p:sp>
        <p:nvSpPr>
          <p:cNvPr id="32" name="TextBox 19"/>
          <p:cNvSpPr txBox="1"/>
          <p:nvPr/>
        </p:nvSpPr>
        <p:spPr>
          <a:xfrm>
            <a:off x="2208888" y="3330579"/>
            <a:ext cx="4978333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12"/>
              </a:lnSpc>
              <a:spcBef>
                <a:spcPct val="0"/>
              </a:spcBef>
            </a:pPr>
            <a:r>
              <a:rPr lang="en-US" sz="4400" dirty="0">
                <a:solidFill>
                  <a:srgbClr val="FF1616"/>
                </a:solidFill>
                <a:latin typeface="Open Sans Bold"/>
              </a:rPr>
              <a:t>MEKLĒ</a:t>
            </a:r>
          </a:p>
          <a:p>
            <a:pPr>
              <a:lnSpc>
                <a:spcPts val="7112"/>
              </a:lnSpc>
              <a:spcBef>
                <a:spcPct val="0"/>
              </a:spcBef>
            </a:pPr>
            <a:r>
              <a:rPr lang="en-US" sz="4400" dirty="0">
                <a:solidFill>
                  <a:srgbClr val="FF1616"/>
                </a:solidFill>
                <a:latin typeface="Open Sans Bold"/>
              </a:rPr>
              <a:t>PARTNERUS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205" y="2984119"/>
            <a:ext cx="4673442" cy="2107839"/>
            <a:chOff x="0" y="0"/>
            <a:chExt cx="6418134" cy="2864008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5760274" cy="2339498"/>
            </a:xfrm>
            <a:custGeom>
              <a:avLst/>
              <a:gdLst/>
              <a:ahLst/>
              <a:cxnLst/>
              <a:rect l="l" t="t" r="r" b="b"/>
              <a:pathLst>
                <a:path w="5760274" h="2339498">
                  <a:moveTo>
                    <a:pt x="0" y="0"/>
                  </a:moveTo>
                  <a:lnTo>
                    <a:pt x="5760274" y="0"/>
                  </a:lnTo>
                  <a:lnTo>
                    <a:pt x="5760274" y="2339498"/>
                  </a:lnTo>
                  <a:lnTo>
                    <a:pt x="0" y="2339498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2864008"/>
            </a:xfrm>
            <a:custGeom>
              <a:avLst/>
              <a:gdLst/>
              <a:ahLst/>
              <a:cxnLst/>
              <a:rect l="l" t="t" r="r" b="b"/>
              <a:pathLst>
                <a:path w="657860" h="2864008">
                  <a:moveTo>
                    <a:pt x="657860" y="670560"/>
                  </a:moveTo>
                  <a:lnTo>
                    <a:pt x="657860" y="2253138"/>
                  </a:lnTo>
                  <a:lnTo>
                    <a:pt x="657860" y="2253138"/>
                  </a:lnTo>
                  <a:lnTo>
                    <a:pt x="657860" y="2339498"/>
                  </a:lnTo>
                  <a:lnTo>
                    <a:pt x="0" y="2864008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339498"/>
              <a:ext cx="6418134" cy="524510"/>
            </a:xfrm>
            <a:custGeom>
              <a:avLst/>
              <a:gdLst/>
              <a:ahLst/>
              <a:cxnLst/>
              <a:rect l="l" t="t" r="r" b="b"/>
              <a:pathLst>
                <a:path w="6418134" h="524510">
                  <a:moveTo>
                    <a:pt x="6418134" y="0"/>
                  </a:moveTo>
                  <a:lnTo>
                    <a:pt x="576027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670104" y="0"/>
                  </a:lnTo>
                  <a:lnTo>
                    <a:pt x="5670104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23916" y="6402892"/>
            <a:ext cx="4436583" cy="2623862"/>
            <a:chOff x="0" y="0"/>
            <a:chExt cx="5449721" cy="3188832"/>
          </a:xfrm>
        </p:grpSpPr>
        <p:sp>
          <p:nvSpPr>
            <p:cNvPr id="8" name="Freeform 8"/>
            <p:cNvSpPr/>
            <p:nvPr/>
          </p:nvSpPr>
          <p:spPr>
            <a:xfrm>
              <a:off x="657860" y="0"/>
              <a:ext cx="4791861" cy="2664322"/>
            </a:xfrm>
            <a:custGeom>
              <a:avLst/>
              <a:gdLst/>
              <a:ahLst/>
              <a:cxnLst/>
              <a:rect l="l" t="t" r="r" b="b"/>
              <a:pathLst>
                <a:path w="4791861" h="2664322">
                  <a:moveTo>
                    <a:pt x="0" y="0"/>
                  </a:moveTo>
                  <a:lnTo>
                    <a:pt x="4791861" y="0"/>
                  </a:lnTo>
                  <a:lnTo>
                    <a:pt x="4791861" y="2664322"/>
                  </a:lnTo>
                  <a:lnTo>
                    <a:pt x="0" y="2664322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57860" cy="3188832"/>
            </a:xfrm>
            <a:custGeom>
              <a:avLst/>
              <a:gdLst/>
              <a:ahLst/>
              <a:cxnLst/>
              <a:rect l="l" t="t" r="r" b="b"/>
              <a:pathLst>
                <a:path w="657860" h="3188832">
                  <a:moveTo>
                    <a:pt x="657860" y="670560"/>
                  </a:moveTo>
                  <a:lnTo>
                    <a:pt x="657860" y="2577962"/>
                  </a:lnTo>
                  <a:lnTo>
                    <a:pt x="657860" y="2577962"/>
                  </a:lnTo>
                  <a:lnTo>
                    <a:pt x="657860" y="2664322"/>
                  </a:lnTo>
                  <a:lnTo>
                    <a:pt x="0" y="3188832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2664322"/>
              <a:ext cx="5449721" cy="524510"/>
            </a:xfrm>
            <a:custGeom>
              <a:avLst/>
              <a:gdLst/>
              <a:ahLst/>
              <a:cxnLst/>
              <a:rect l="l" t="t" r="r" b="b"/>
              <a:pathLst>
                <a:path w="5449721" h="524510">
                  <a:moveTo>
                    <a:pt x="5449721" y="0"/>
                  </a:moveTo>
                  <a:lnTo>
                    <a:pt x="4791861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701691" y="0"/>
                  </a:lnTo>
                  <a:lnTo>
                    <a:pt x="4701691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578164" y="6402892"/>
            <a:ext cx="5059175" cy="2291573"/>
            <a:chOff x="0" y="0"/>
            <a:chExt cx="8442865" cy="3783631"/>
          </a:xfrm>
        </p:grpSpPr>
        <p:sp>
          <p:nvSpPr>
            <p:cNvPr id="12" name="Freeform 12"/>
            <p:cNvSpPr/>
            <p:nvPr/>
          </p:nvSpPr>
          <p:spPr>
            <a:xfrm>
              <a:off x="657860" y="0"/>
              <a:ext cx="7785005" cy="3259121"/>
            </a:xfrm>
            <a:custGeom>
              <a:avLst/>
              <a:gdLst/>
              <a:ahLst/>
              <a:cxnLst/>
              <a:rect l="l" t="t" r="r" b="b"/>
              <a:pathLst>
                <a:path w="7785005" h="3259121">
                  <a:moveTo>
                    <a:pt x="0" y="0"/>
                  </a:moveTo>
                  <a:lnTo>
                    <a:pt x="7785005" y="0"/>
                  </a:lnTo>
                  <a:lnTo>
                    <a:pt x="7785005" y="3259121"/>
                  </a:lnTo>
                  <a:lnTo>
                    <a:pt x="0" y="3259121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57860" cy="3783631"/>
            </a:xfrm>
            <a:custGeom>
              <a:avLst/>
              <a:gdLst/>
              <a:ahLst/>
              <a:cxnLst/>
              <a:rect l="l" t="t" r="r" b="b"/>
              <a:pathLst>
                <a:path w="657860" h="3783631">
                  <a:moveTo>
                    <a:pt x="657860" y="670560"/>
                  </a:moveTo>
                  <a:lnTo>
                    <a:pt x="657860" y="3172761"/>
                  </a:lnTo>
                  <a:lnTo>
                    <a:pt x="657860" y="3172761"/>
                  </a:lnTo>
                  <a:lnTo>
                    <a:pt x="657860" y="3259121"/>
                  </a:lnTo>
                  <a:lnTo>
                    <a:pt x="0" y="3783631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3259121"/>
              <a:ext cx="8442865" cy="524510"/>
            </a:xfrm>
            <a:custGeom>
              <a:avLst/>
              <a:gdLst/>
              <a:ahLst/>
              <a:cxnLst/>
              <a:rect l="l" t="t" r="r" b="b"/>
              <a:pathLst>
                <a:path w="8442865" h="524510">
                  <a:moveTo>
                    <a:pt x="8442865" y="0"/>
                  </a:moveTo>
                  <a:lnTo>
                    <a:pt x="7785005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7694835" y="0"/>
                  </a:lnTo>
                  <a:lnTo>
                    <a:pt x="7694835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800000">
            <a:off x="2113328" y="5370407"/>
            <a:ext cx="557599" cy="876809"/>
            <a:chOff x="0" y="0"/>
            <a:chExt cx="1042670" cy="1639570"/>
          </a:xfrm>
        </p:grpSpPr>
        <p:sp>
          <p:nvSpPr>
            <p:cNvPr id="16" name="Freeform 1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6907122">
            <a:off x="5469353" y="7549538"/>
            <a:ext cx="632619" cy="994776"/>
            <a:chOff x="0" y="0"/>
            <a:chExt cx="1042670" cy="1639570"/>
          </a:xfrm>
        </p:grpSpPr>
        <p:sp>
          <p:nvSpPr>
            <p:cNvPr id="19" name="Freeform 19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838203" y="2843168"/>
            <a:ext cx="5375336" cy="2389741"/>
            <a:chOff x="0" y="0"/>
            <a:chExt cx="5969304" cy="3540403"/>
          </a:xfrm>
        </p:grpSpPr>
        <p:sp>
          <p:nvSpPr>
            <p:cNvPr id="22" name="Freeform 22"/>
            <p:cNvSpPr/>
            <p:nvPr/>
          </p:nvSpPr>
          <p:spPr>
            <a:xfrm>
              <a:off x="657860" y="0"/>
              <a:ext cx="5311444" cy="3015893"/>
            </a:xfrm>
            <a:custGeom>
              <a:avLst/>
              <a:gdLst/>
              <a:ahLst/>
              <a:cxnLst/>
              <a:rect l="l" t="t" r="r" b="b"/>
              <a:pathLst>
                <a:path w="5311444" h="3015893">
                  <a:moveTo>
                    <a:pt x="0" y="0"/>
                  </a:moveTo>
                  <a:lnTo>
                    <a:pt x="5311444" y="0"/>
                  </a:lnTo>
                  <a:lnTo>
                    <a:pt x="5311444" y="3015893"/>
                  </a:lnTo>
                  <a:lnTo>
                    <a:pt x="0" y="3015893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57860" cy="3540403"/>
            </a:xfrm>
            <a:custGeom>
              <a:avLst/>
              <a:gdLst/>
              <a:ahLst/>
              <a:cxnLst/>
              <a:rect l="l" t="t" r="r" b="b"/>
              <a:pathLst>
                <a:path w="657860" h="3540403">
                  <a:moveTo>
                    <a:pt x="657860" y="670560"/>
                  </a:moveTo>
                  <a:lnTo>
                    <a:pt x="657860" y="2929533"/>
                  </a:lnTo>
                  <a:lnTo>
                    <a:pt x="657860" y="2929533"/>
                  </a:lnTo>
                  <a:lnTo>
                    <a:pt x="657860" y="3015893"/>
                  </a:lnTo>
                  <a:lnTo>
                    <a:pt x="0" y="3540403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3015893"/>
              <a:ext cx="5969304" cy="524510"/>
            </a:xfrm>
            <a:custGeom>
              <a:avLst/>
              <a:gdLst/>
              <a:ahLst/>
              <a:cxnLst/>
              <a:rect l="l" t="t" r="r" b="b"/>
              <a:pathLst>
                <a:path w="5969304" h="524510">
                  <a:moveTo>
                    <a:pt x="5969304" y="0"/>
                  </a:moveTo>
                  <a:lnTo>
                    <a:pt x="531144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221274" y="0"/>
                  </a:lnTo>
                  <a:lnTo>
                    <a:pt x="5221274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282843">
            <a:off x="9254425" y="5529545"/>
            <a:ext cx="542147" cy="852512"/>
            <a:chOff x="0" y="0"/>
            <a:chExt cx="1042670" cy="1639570"/>
          </a:xfrm>
        </p:grpSpPr>
        <p:sp>
          <p:nvSpPr>
            <p:cNvPr id="26" name="Freeform 2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23092" y="3166464"/>
            <a:ext cx="1400899" cy="1357121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2770234" y="3865577"/>
            <a:ext cx="5135901" cy="4338130"/>
            <a:chOff x="0" y="0"/>
            <a:chExt cx="6772187" cy="5659522"/>
          </a:xfrm>
        </p:grpSpPr>
        <p:sp>
          <p:nvSpPr>
            <p:cNvPr id="30" name="Freeform 30"/>
            <p:cNvSpPr/>
            <p:nvPr/>
          </p:nvSpPr>
          <p:spPr>
            <a:xfrm>
              <a:off x="657860" y="0"/>
              <a:ext cx="6114327" cy="5135013"/>
            </a:xfrm>
            <a:custGeom>
              <a:avLst/>
              <a:gdLst/>
              <a:ahLst/>
              <a:cxnLst/>
              <a:rect l="l" t="t" r="r" b="b"/>
              <a:pathLst>
                <a:path w="6114327" h="5135013">
                  <a:moveTo>
                    <a:pt x="0" y="0"/>
                  </a:moveTo>
                  <a:lnTo>
                    <a:pt x="6114327" y="0"/>
                  </a:lnTo>
                  <a:lnTo>
                    <a:pt x="6114327" y="5135013"/>
                  </a:lnTo>
                  <a:lnTo>
                    <a:pt x="0" y="5135013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657860" cy="5659522"/>
            </a:xfrm>
            <a:custGeom>
              <a:avLst/>
              <a:gdLst/>
              <a:ahLst/>
              <a:cxnLst/>
              <a:rect l="l" t="t" r="r" b="b"/>
              <a:pathLst>
                <a:path w="657860" h="5659522">
                  <a:moveTo>
                    <a:pt x="657860" y="670560"/>
                  </a:moveTo>
                  <a:lnTo>
                    <a:pt x="657860" y="5048652"/>
                  </a:lnTo>
                  <a:lnTo>
                    <a:pt x="657860" y="5048652"/>
                  </a:lnTo>
                  <a:lnTo>
                    <a:pt x="657860" y="5135013"/>
                  </a:lnTo>
                  <a:lnTo>
                    <a:pt x="0" y="5659522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5135013"/>
              <a:ext cx="6772187" cy="524510"/>
            </a:xfrm>
            <a:custGeom>
              <a:avLst/>
              <a:gdLst/>
              <a:ahLst/>
              <a:cxnLst/>
              <a:rect l="l" t="t" r="r" b="b"/>
              <a:pathLst>
                <a:path w="6772187" h="524510">
                  <a:moveTo>
                    <a:pt x="6772187" y="0"/>
                  </a:moveTo>
                  <a:lnTo>
                    <a:pt x="6114327" y="524509"/>
                  </a:lnTo>
                  <a:lnTo>
                    <a:pt x="0" y="524509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6024157" y="0"/>
                  </a:lnTo>
                  <a:lnTo>
                    <a:pt x="6024157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 rot="6985560">
            <a:off x="11875236" y="4634093"/>
            <a:ext cx="557653" cy="876893"/>
            <a:chOff x="0" y="0"/>
            <a:chExt cx="1042670" cy="1639570"/>
          </a:xfrm>
        </p:grpSpPr>
        <p:sp>
          <p:nvSpPr>
            <p:cNvPr id="34" name="Freeform 34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4341473" y="467465"/>
            <a:ext cx="10763239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32627" y="2996361"/>
            <a:ext cx="4184191" cy="176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>
                <a:solidFill>
                  <a:srgbClr val="000000"/>
                </a:solidFill>
                <a:latin typeface="Open Sans Bold"/>
              </a:rPr>
              <a:t>IDEJU ANALĪZE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78120" y="6606878"/>
            <a:ext cx="3938698" cy="178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5073">
                <a:solidFill>
                  <a:srgbClr val="000000"/>
                </a:solidFill>
                <a:latin typeface="Open Sans Bold"/>
              </a:rPr>
              <a:t>PROJEKTA</a:t>
            </a:r>
          </a:p>
          <a:p>
            <a:pPr algn="ctr">
              <a:lnSpc>
                <a:spcPts val="7103"/>
              </a:lnSpc>
            </a:pPr>
            <a:r>
              <a:rPr lang="en-US" sz="5073">
                <a:solidFill>
                  <a:srgbClr val="000000"/>
                </a:solidFill>
                <a:latin typeface="Arimo Bold"/>
              </a:rPr>
              <a:t>UZMETUMS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97059" y="6531815"/>
            <a:ext cx="4446504" cy="175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2"/>
              </a:lnSpc>
            </a:pPr>
            <a:r>
              <a:rPr lang="en-US" sz="5009">
                <a:solidFill>
                  <a:srgbClr val="000000"/>
                </a:solidFill>
                <a:latin typeface="Open Sans Bold"/>
              </a:rPr>
              <a:t>DISKUSIJAS</a:t>
            </a:r>
          </a:p>
          <a:p>
            <a:pPr algn="ctr">
              <a:lnSpc>
                <a:spcPts val="7012"/>
              </a:lnSpc>
              <a:spcBef>
                <a:spcPct val="0"/>
              </a:spcBef>
            </a:pPr>
            <a:r>
              <a:rPr lang="en-US" sz="5009">
                <a:solidFill>
                  <a:srgbClr val="000000"/>
                </a:solidFill>
                <a:latin typeface="Arimo Bold"/>
              </a:rPr>
              <a:t>KOMANDĀ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81822" y="2984119"/>
            <a:ext cx="3572541" cy="162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21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Open Sans Bold"/>
              </a:rPr>
              <a:t>MEKLĒ</a:t>
            </a:r>
          </a:p>
          <a:p>
            <a:pPr algn="ctr">
              <a:lnSpc>
                <a:spcPts val="6621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Open Sans Bold"/>
              </a:rPr>
              <a:t>PARTNERUS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269143" y="4057234"/>
            <a:ext cx="4555827" cy="350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  <a:spcBef>
                <a:spcPct val="0"/>
              </a:spcBef>
            </a:pPr>
            <a:r>
              <a:rPr lang="en-US" sz="4955" dirty="0">
                <a:solidFill>
                  <a:srgbClr val="FF1616"/>
                </a:solidFill>
                <a:latin typeface="Open Sans Bold"/>
              </a:rPr>
              <a:t>ATROD PROJEKTU FINANSĒJUMA IEGŪŠANAI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959893" y="9582348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46" name="Attēls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48" name="Attēls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83119" y="3460734"/>
            <a:ext cx="3441541" cy="2220574"/>
            <a:chOff x="0" y="0"/>
            <a:chExt cx="5270778" cy="3364744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4612918" cy="2840234"/>
            </a:xfrm>
            <a:custGeom>
              <a:avLst/>
              <a:gdLst/>
              <a:ahLst/>
              <a:cxnLst/>
              <a:rect l="l" t="t" r="r" b="b"/>
              <a:pathLst>
                <a:path w="4612918" h="2840234">
                  <a:moveTo>
                    <a:pt x="0" y="0"/>
                  </a:moveTo>
                  <a:lnTo>
                    <a:pt x="4612918" y="0"/>
                  </a:lnTo>
                  <a:lnTo>
                    <a:pt x="4612918" y="2840234"/>
                  </a:lnTo>
                  <a:lnTo>
                    <a:pt x="0" y="2840234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3364744"/>
            </a:xfrm>
            <a:custGeom>
              <a:avLst/>
              <a:gdLst/>
              <a:ahLst/>
              <a:cxnLst/>
              <a:rect l="l" t="t" r="r" b="b"/>
              <a:pathLst>
                <a:path w="657860" h="3364744">
                  <a:moveTo>
                    <a:pt x="657860" y="670560"/>
                  </a:moveTo>
                  <a:lnTo>
                    <a:pt x="657860" y="2753874"/>
                  </a:lnTo>
                  <a:lnTo>
                    <a:pt x="657860" y="2753874"/>
                  </a:lnTo>
                  <a:lnTo>
                    <a:pt x="657860" y="2840234"/>
                  </a:lnTo>
                  <a:lnTo>
                    <a:pt x="0" y="3364744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840234"/>
              <a:ext cx="5270778" cy="524510"/>
            </a:xfrm>
            <a:custGeom>
              <a:avLst/>
              <a:gdLst/>
              <a:ahLst/>
              <a:cxnLst/>
              <a:rect l="l" t="t" r="r" b="b"/>
              <a:pathLst>
                <a:path w="5270778" h="524510">
                  <a:moveTo>
                    <a:pt x="5270778" y="0"/>
                  </a:moveTo>
                  <a:lnTo>
                    <a:pt x="4612918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522748" y="0"/>
                  </a:lnTo>
                  <a:lnTo>
                    <a:pt x="4522748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34205" y="7017001"/>
            <a:ext cx="3890455" cy="2500379"/>
            <a:chOff x="0" y="0"/>
            <a:chExt cx="5904766" cy="3754682"/>
          </a:xfrm>
        </p:grpSpPr>
        <p:sp>
          <p:nvSpPr>
            <p:cNvPr id="8" name="Freeform 8"/>
            <p:cNvSpPr/>
            <p:nvPr/>
          </p:nvSpPr>
          <p:spPr>
            <a:xfrm>
              <a:off x="657860" y="0"/>
              <a:ext cx="5246906" cy="3230172"/>
            </a:xfrm>
            <a:custGeom>
              <a:avLst/>
              <a:gdLst/>
              <a:ahLst/>
              <a:cxnLst/>
              <a:rect l="l" t="t" r="r" b="b"/>
              <a:pathLst>
                <a:path w="5246906" h="3230172">
                  <a:moveTo>
                    <a:pt x="0" y="0"/>
                  </a:moveTo>
                  <a:lnTo>
                    <a:pt x="5246906" y="0"/>
                  </a:lnTo>
                  <a:lnTo>
                    <a:pt x="5246906" y="3230172"/>
                  </a:lnTo>
                  <a:lnTo>
                    <a:pt x="0" y="3230172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57860" cy="3754682"/>
            </a:xfrm>
            <a:custGeom>
              <a:avLst/>
              <a:gdLst/>
              <a:ahLst/>
              <a:cxnLst/>
              <a:rect l="l" t="t" r="r" b="b"/>
              <a:pathLst>
                <a:path w="657860" h="3754682">
                  <a:moveTo>
                    <a:pt x="657860" y="670560"/>
                  </a:moveTo>
                  <a:lnTo>
                    <a:pt x="657860" y="3143812"/>
                  </a:lnTo>
                  <a:lnTo>
                    <a:pt x="657860" y="3143812"/>
                  </a:lnTo>
                  <a:lnTo>
                    <a:pt x="657860" y="3230172"/>
                  </a:lnTo>
                  <a:lnTo>
                    <a:pt x="0" y="3754682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3230172"/>
              <a:ext cx="5904766" cy="524510"/>
            </a:xfrm>
            <a:custGeom>
              <a:avLst/>
              <a:gdLst/>
              <a:ahLst/>
              <a:cxnLst/>
              <a:rect l="l" t="t" r="r" b="b"/>
              <a:pathLst>
                <a:path w="5904766" h="524510">
                  <a:moveTo>
                    <a:pt x="5904766" y="0"/>
                  </a:moveTo>
                  <a:lnTo>
                    <a:pt x="5246906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156736" y="0"/>
                  </a:lnTo>
                  <a:lnTo>
                    <a:pt x="5156736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12373" y="6675682"/>
            <a:ext cx="4140667" cy="1955020"/>
            <a:chOff x="0" y="0"/>
            <a:chExt cx="8918370" cy="4166115"/>
          </a:xfrm>
        </p:grpSpPr>
        <p:sp>
          <p:nvSpPr>
            <p:cNvPr id="12" name="Freeform 12"/>
            <p:cNvSpPr/>
            <p:nvPr/>
          </p:nvSpPr>
          <p:spPr>
            <a:xfrm>
              <a:off x="657860" y="0"/>
              <a:ext cx="8260510" cy="3641605"/>
            </a:xfrm>
            <a:custGeom>
              <a:avLst/>
              <a:gdLst/>
              <a:ahLst/>
              <a:cxnLst/>
              <a:rect l="l" t="t" r="r" b="b"/>
              <a:pathLst>
                <a:path w="8260510" h="3641605">
                  <a:moveTo>
                    <a:pt x="0" y="0"/>
                  </a:moveTo>
                  <a:lnTo>
                    <a:pt x="8260510" y="0"/>
                  </a:lnTo>
                  <a:lnTo>
                    <a:pt x="8260510" y="3641605"/>
                  </a:lnTo>
                  <a:lnTo>
                    <a:pt x="0" y="3641605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57860" cy="4166115"/>
            </a:xfrm>
            <a:custGeom>
              <a:avLst/>
              <a:gdLst/>
              <a:ahLst/>
              <a:cxnLst/>
              <a:rect l="l" t="t" r="r" b="b"/>
              <a:pathLst>
                <a:path w="657860" h="4166115">
                  <a:moveTo>
                    <a:pt x="657860" y="670560"/>
                  </a:moveTo>
                  <a:lnTo>
                    <a:pt x="657860" y="3555245"/>
                  </a:lnTo>
                  <a:lnTo>
                    <a:pt x="657860" y="3555245"/>
                  </a:lnTo>
                  <a:lnTo>
                    <a:pt x="657860" y="3641605"/>
                  </a:lnTo>
                  <a:lnTo>
                    <a:pt x="0" y="4166115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3641605"/>
              <a:ext cx="8918370" cy="524510"/>
            </a:xfrm>
            <a:custGeom>
              <a:avLst/>
              <a:gdLst/>
              <a:ahLst/>
              <a:cxnLst/>
              <a:rect l="l" t="t" r="r" b="b"/>
              <a:pathLst>
                <a:path w="8918370" h="524510">
                  <a:moveTo>
                    <a:pt x="8918370" y="0"/>
                  </a:moveTo>
                  <a:lnTo>
                    <a:pt x="8260511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8170340" y="0"/>
                  </a:lnTo>
                  <a:lnTo>
                    <a:pt x="817034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9246008">
            <a:off x="2363726" y="5768060"/>
            <a:ext cx="622189" cy="978375"/>
            <a:chOff x="0" y="0"/>
            <a:chExt cx="1042670" cy="1639570"/>
          </a:xfrm>
        </p:grpSpPr>
        <p:sp>
          <p:nvSpPr>
            <p:cNvPr id="16" name="Freeform 1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6907122">
            <a:off x="4557521" y="7700645"/>
            <a:ext cx="628152" cy="987751"/>
            <a:chOff x="0" y="0"/>
            <a:chExt cx="1042670" cy="1639570"/>
          </a:xfrm>
        </p:grpSpPr>
        <p:sp>
          <p:nvSpPr>
            <p:cNvPr id="19" name="Freeform 19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1210603">
            <a:off x="7547261" y="5408131"/>
            <a:ext cx="555361" cy="873290"/>
            <a:chOff x="0" y="0"/>
            <a:chExt cx="1042670" cy="1639570"/>
          </a:xfrm>
        </p:grpSpPr>
        <p:sp>
          <p:nvSpPr>
            <p:cNvPr id="26" name="Freeform 2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1447053" y="3529252"/>
            <a:ext cx="5446229" cy="2538216"/>
            <a:chOff x="0" y="0"/>
            <a:chExt cx="14876558" cy="6859621"/>
          </a:xfrm>
        </p:grpSpPr>
        <p:sp>
          <p:nvSpPr>
            <p:cNvPr id="30" name="Freeform 30"/>
            <p:cNvSpPr/>
            <p:nvPr/>
          </p:nvSpPr>
          <p:spPr>
            <a:xfrm>
              <a:off x="657860" y="0"/>
              <a:ext cx="14218699" cy="6335111"/>
            </a:xfrm>
            <a:custGeom>
              <a:avLst/>
              <a:gdLst/>
              <a:ahLst/>
              <a:cxnLst/>
              <a:rect l="l" t="t" r="r" b="b"/>
              <a:pathLst>
                <a:path w="14218699" h="6335111">
                  <a:moveTo>
                    <a:pt x="0" y="0"/>
                  </a:moveTo>
                  <a:lnTo>
                    <a:pt x="14218699" y="0"/>
                  </a:lnTo>
                  <a:lnTo>
                    <a:pt x="14218699" y="6335111"/>
                  </a:lnTo>
                  <a:lnTo>
                    <a:pt x="0" y="6335111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657860" cy="6859621"/>
            </a:xfrm>
            <a:custGeom>
              <a:avLst/>
              <a:gdLst/>
              <a:ahLst/>
              <a:cxnLst/>
              <a:rect l="l" t="t" r="r" b="b"/>
              <a:pathLst>
                <a:path w="657860" h="6859621">
                  <a:moveTo>
                    <a:pt x="657860" y="670560"/>
                  </a:moveTo>
                  <a:lnTo>
                    <a:pt x="657860" y="6248751"/>
                  </a:lnTo>
                  <a:lnTo>
                    <a:pt x="657860" y="6248751"/>
                  </a:lnTo>
                  <a:lnTo>
                    <a:pt x="657860" y="6335111"/>
                  </a:lnTo>
                  <a:lnTo>
                    <a:pt x="0" y="6859621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6335111"/>
              <a:ext cx="14876559" cy="524510"/>
            </a:xfrm>
            <a:custGeom>
              <a:avLst/>
              <a:gdLst/>
              <a:ahLst/>
              <a:cxnLst/>
              <a:rect l="l" t="t" r="r" b="b"/>
              <a:pathLst>
                <a:path w="14876559" h="524510">
                  <a:moveTo>
                    <a:pt x="14876559" y="0"/>
                  </a:moveTo>
                  <a:lnTo>
                    <a:pt x="14218698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14128528" y="0"/>
                  </a:lnTo>
                  <a:lnTo>
                    <a:pt x="14128528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 rot="6985560">
            <a:off x="10436759" y="4099646"/>
            <a:ext cx="599534" cy="942751"/>
            <a:chOff x="0" y="0"/>
            <a:chExt cx="1042670" cy="1639570"/>
          </a:xfrm>
        </p:grpSpPr>
        <p:sp>
          <p:nvSpPr>
            <p:cNvPr id="34" name="Freeform 34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 rot="9837855">
            <a:off x="13903055" y="6044183"/>
            <a:ext cx="534225" cy="840054"/>
            <a:chOff x="0" y="0"/>
            <a:chExt cx="1042670" cy="1639570"/>
          </a:xfrm>
        </p:grpSpPr>
        <p:sp>
          <p:nvSpPr>
            <p:cNvPr id="37" name="Freeform 37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0762534" y="6745846"/>
            <a:ext cx="6254266" cy="2814737"/>
            <a:chOff x="0" y="0"/>
            <a:chExt cx="7939808" cy="3535383"/>
          </a:xfrm>
        </p:grpSpPr>
        <p:sp>
          <p:nvSpPr>
            <p:cNvPr id="40" name="Freeform 40"/>
            <p:cNvSpPr/>
            <p:nvPr/>
          </p:nvSpPr>
          <p:spPr>
            <a:xfrm>
              <a:off x="657860" y="0"/>
              <a:ext cx="7281948" cy="3010873"/>
            </a:xfrm>
            <a:custGeom>
              <a:avLst/>
              <a:gdLst/>
              <a:ahLst/>
              <a:cxnLst/>
              <a:rect l="l" t="t" r="r" b="b"/>
              <a:pathLst>
                <a:path w="7281948" h="3010873">
                  <a:moveTo>
                    <a:pt x="0" y="0"/>
                  </a:moveTo>
                  <a:lnTo>
                    <a:pt x="7281948" y="0"/>
                  </a:lnTo>
                  <a:lnTo>
                    <a:pt x="7281948" y="3010873"/>
                  </a:lnTo>
                  <a:lnTo>
                    <a:pt x="0" y="3010873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657860" cy="3535383"/>
            </a:xfrm>
            <a:custGeom>
              <a:avLst/>
              <a:gdLst/>
              <a:ahLst/>
              <a:cxnLst/>
              <a:rect l="l" t="t" r="r" b="b"/>
              <a:pathLst>
                <a:path w="657860" h="3535383">
                  <a:moveTo>
                    <a:pt x="657860" y="670560"/>
                  </a:moveTo>
                  <a:lnTo>
                    <a:pt x="657860" y="2924513"/>
                  </a:lnTo>
                  <a:lnTo>
                    <a:pt x="657860" y="2924513"/>
                  </a:lnTo>
                  <a:lnTo>
                    <a:pt x="657860" y="3010873"/>
                  </a:lnTo>
                  <a:lnTo>
                    <a:pt x="0" y="3535383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3010873"/>
              <a:ext cx="7939808" cy="524510"/>
            </a:xfrm>
            <a:custGeom>
              <a:avLst/>
              <a:gdLst/>
              <a:ahLst/>
              <a:cxnLst/>
              <a:rect l="l" t="t" r="r" b="b"/>
              <a:pathLst>
                <a:path w="7939808" h="524510">
                  <a:moveTo>
                    <a:pt x="7939808" y="0"/>
                  </a:moveTo>
                  <a:lnTo>
                    <a:pt x="7281949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7191778" y="0"/>
                  </a:lnTo>
                  <a:lnTo>
                    <a:pt x="7191778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rcRect l="9352" r="9352"/>
          <a:stretch>
            <a:fillRect/>
          </a:stretch>
        </p:blipFill>
        <p:spPr>
          <a:xfrm>
            <a:off x="15319595" y="6947803"/>
            <a:ext cx="1583239" cy="1955823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4241220" y="462256"/>
            <a:ext cx="11118763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02563" y="3466004"/>
            <a:ext cx="2696626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34"/>
              </a:lnSpc>
            </a:pPr>
            <a:r>
              <a:rPr lang="en-US" sz="4738" dirty="0">
                <a:solidFill>
                  <a:srgbClr val="000000"/>
                </a:solidFill>
                <a:latin typeface="Open Sans Bold"/>
              </a:rPr>
              <a:t>IDEJU </a:t>
            </a:r>
          </a:p>
          <a:p>
            <a:pPr algn="ctr">
              <a:lnSpc>
                <a:spcPts val="6634"/>
              </a:lnSpc>
            </a:pPr>
            <a:r>
              <a:rPr lang="en-US" sz="4738" dirty="0">
                <a:solidFill>
                  <a:srgbClr val="000000"/>
                </a:solidFill>
                <a:latin typeface="Open Sans Bold"/>
              </a:rPr>
              <a:t>ANALĪZE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37647" y="7247089"/>
            <a:ext cx="3787013" cy="153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6"/>
              </a:lnSpc>
            </a:pPr>
            <a:r>
              <a:rPr lang="en-US" sz="4368">
                <a:solidFill>
                  <a:srgbClr val="000000"/>
                </a:solidFill>
                <a:latin typeface="Open Sans Bold"/>
              </a:rPr>
              <a:t>PROJEKTA</a:t>
            </a:r>
          </a:p>
          <a:p>
            <a:pPr algn="ctr">
              <a:lnSpc>
                <a:spcPts val="6116"/>
              </a:lnSpc>
            </a:pPr>
            <a:r>
              <a:rPr lang="en-US" sz="4368">
                <a:solidFill>
                  <a:srgbClr val="000000"/>
                </a:solidFill>
                <a:latin typeface="Arimo Bold"/>
              </a:rPr>
              <a:t>UZMETUMS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12373" y="6605031"/>
            <a:ext cx="4299996" cy="158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4554" dirty="0">
                <a:solidFill>
                  <a:srgbClr val="000000"/>
                </a:solidFill>
                <a:latin typeface="Open Sans Bold"/>
              </a:rPr>
              <a:t>DISKUSIJAS</a:t>
            </a:r>
          </a:p>
          <a:p>
            <a:pPr algn="ctr">
              <a:lnSpc>
                <a:spcPts val="6375"/>
              </a:lnSpc>
              <a:spcBef>
                <a:spcPct val="0"/>
              </a:spcBef>
            </a:pPr>
            <a:r>
              <a:rPr lang="en-US" sz="4554" dirty="0">
                <a:solidFill>
                  <a:srgbClr val="000000"/>
                </a:solidFill>
                <a:latin typeface="Arimo Bold"/>
              </a:rPr>
              <a:t>KOMANDĀ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347522" y="6701068"/>
            <a:ext cx="3911759" cy="254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4837" dirty="0">
                <a:solidFill>
                  <a:srgbClr val="FF1616"/>
                </a:solidFill>
                <a:latin typeface="Open Sans Bold"/>
              </a:rPr>
              <a:t>RAKSTA</a:t>
            </a:r>
          </a:p>
          <a:p>
            <a:pPr algn="ctr">
              <a:lnSpc>
                <a:spcPts val="6772"/>
              </a:lnSpc>
            </a:pPr>
            <a:r>
              <a:rPr lang="en-US" sz="4837" dirty="0">
                <a:solidFill>
                  <a:srgbClr val="FF1616"/>
                </a:solidFill>
                <a:latin typeface="Open Sans Bold"/>
              </a:rPr>
              <a:t> ERASMUS+</a:t>
            </a:r>
          </a:p>
          <a:p>
            <a:pPr algn="ctr">
              <a:lnSpc>
                <a:spcPts val="6772"/>
              </a:lnSpc>
              <a:spcBef>
                <a:spcPct val="0"/>
              </a:spcBef>
            </a:pPr>
            <a:r>
              <a:rPr lang="en-US" sz="4837" dirty="0">
                <a:solidFill>
                  <a:srgbClr val="FF1616"/>
                </a:solidFill>
                <a:latin typeface="Open Sans Bold"/>
              </a:rPr>
              <a:t>PIETEIKUMU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963565" y="9551277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334205" y="1917481"/>
            <a:ext cx="280297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236" dirty="0" smtClean="0">
                <a:solidFill>
                  <a:srgbClr val="000000"/>
                </a:solidFill>
                <a:latin typeface="Open Sans"/>
              </a:rPr>
              <a:t>ERASMS </a:t>
            </a:r>
            <a:r>
              <a:rPr lang="en-US" sz="3236" dirty="0">
                <a:solidFill>
                  <a:srgbClr val="000000"/>
                </a:solidFill>
                <a:latin typeface="Open Sans"/>
              </a:rPr>
              <a:t>+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248963" y="3601931"/>
            <a:ext cx="6119247" cy="226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1"/>
              </a:lnSpc>
            </a:pPr>
            <a:r>
              <a:rPr lang="en-US" sz="4308" dirty="0">
                <a:solidFill>
                  <a:srgbClr val="000000"/>
                </a:solidFill>
                <a:latin typeface="Open Sans Bold"/>
              </a:rPr>
              <a:t>ATROD PROJEKTU FINANSĒJUMA IEGŪŠANAI</a:t>
            </a:r>
          </a:p>
        </p:txBody>
      </p:sp>
      <p:sp>
        <p:nvSpPr>
          <p:cNvPr id="54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55" name="Attēls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57" name="Attēls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  <p:grpSp>
        <p:nvGrpSpPr>
          <p:cNvPr id="58" name="Group 21"/>
          <p:cNvGrpSpPr/>
          <p:nvPr/>
        </p:nvGrpSpPr>
        <p:grpSpPr>
          <a:xfrm>
            <a:off x="5258364" y="2884936"/>
            <a:ext cx="5041495" cy="2294555"/>
            <a:chOff x="0" y="0"/>
            <a:chExt cx="5969304" cy="3540403"/>
          </a:xfrm>
        </p:grpSpPr>
        <p:sp>
          <p:nvSpPr>
            <p:cNvPr id="59" name="Freeform 22"/>
            <p:cNvSpPr/>
            <p:nvPr/>
          </p:nvSpPr>
          <p:spPr>
            <a:xfrm>
              <a:off x="657860" y="0"/>
              <a:ext cx="5311444" cy="3015893"/>
            </a:xfrm>
            <a:custGeom>
              <a:avLst/>
              <a:gdLst/>
              <a:ahLst/>
              <a:cxnLst/>
              <a:rect l="l" t="t" r="r" b="b"/>
              <a:pathLst>
                <a:path w="5311444" h="3015893">
                  <a:moveTo>
                    <a:pt x="0" y="0"/>
                  </a:moveTo>
                  <a:lnTo>
                    <a:pt x="5311444" y="0"/>
                  </a:lnTo>
                  <a:lnTo>
                    <a:pt x="5311444" y="3015893"/>
                  </a:lnTo>
                  <a:lnTo>
                    <a:pt x="0" y="3015893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60" name="Freeform 23"/>
            <p:cNvSpPr/>
            <p:nvPr/>
          </p:nvSpPr>
          <p:spPr>
            <a:xfrm>
              <a:off x="0" y="0"/>
              <a:ext cx="657860" cy="3540403"/>
            </a:xfrm>
            <a:custGeom>
              <a:avLst/>
              <a:gdLst/>
              <a:ahLst/>
              <a:cxnLst/>
              <a:rect l="l" t="t" r="r" b="b"/>
              <a:pathLst>
                <a:path w="657860" h="3540403">
                  <a:moveTo>
                    <a:pt x="657860" y="670560"/>
                  </a:moveTo>
                  <a:lnTo>
                    <a:pt x="657860" y="2929533"/>
                  </a:lnTo>
                  <a:lnTo>
                    <a:pt x="657860" y="2929533"/>
                  </a:lnTo>
                  <a:lnTo>
                    <a:pt x="657860" y="3015893"/>
                  </a:lnTo>
                  <a:lnTo>
                    <a:pt x="0" y="3540403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1" name="Freeform 24"/>
            <p:cNvSpPr/>
            <p:nvPr/>
          </p:nvSpPr>
          <p:spPr>
            <a:xfrm>
              <a:off x="0" y="3015893"/>
              <a:ext cx="5969304" cy="524510"/>
            </a:xfrm>
            <a:custGeom>
              <a:avLst/>
              <a:gdLst/>
              <a:ahLst/>
              <a:cxnLst/>
              <a:rect l="l" t="t" r="r" b="b"/>
              <a:pathLst>
                <a:path w="5969304" h="524510">
                  <a:moveTo>
                    <a:pt x="5969304" y="0"/>
                  </a:moveTo>
                  <a:lnTo>
                    <a:pt x="531144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221274" y="0"/>
                  </a:lnTo>
                  <a:lnTo>
                    <a:pt x="5221274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pic>
        <p:nvPicPr>
          <p:cNvPr id="62" name="Picture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865213" y="3208232"/>
            <a:ext cx="1345099" cy="1303065"/>
          </a:xfrm>
          <a:prstGeom prst="rect">
            <a:avLst/>
          </a:prstGeom>
        </p:spPr>
      </p:pic>
      <p:sp>
        <p:nvSpPr>
          <p:cNvPr id="63" name="TextBox 40"/>
          <p:cNvSpPr txBox="1"/>
          <p:nvPr/>
        </p:nvSpPr>
        <p:spPr>
          <a:xfrm>
            <a:off x="5790019" y="3025887"/>
            <a:ext cx="3350665" cy="160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21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Open Sans Bold"/>
              </a:rPr>
              <a:t>MEKLĒ</a:t>
            </a:r>
          </a:p>
          <a:p>
            <a:pPr algn="ctr">
              <a:lnSpc>
                <a:spcPts val="6621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Open Sans Bold"/>
              </a:rPr>
              <a:t>PARTNERUS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432910" y="2477416"/>
            <a:ext cx="5787178" cy="3007415"/>
            <a:chOff x="0" y="0"/>
            <a:chExt cx="6679858" cy="3434462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6021997" cy="2909952"/>
            </a:xfrm>
            <a:custGeom>
              <a:avLst/>
              <a:gdLst/>
              <a:ahLst/>
              <a:cxnLst/>
              <a:rect l="l" t="t" r="r" b="b"/>
              <a:pathLst>
                <a:path w="6021997" h="2909952">
                  <a:moveTo>
                    <a:pt x="0" y="0"/>
                  </a:moveTo>
                  <a:lnTo>
                    <a:pt x="6021997" y="0"/>
                  </a:lnTo>
                  <a:lnTo>
                    <a:pt x="6021997" y="2909952"/>
                  </a:lnTo>
                  <a:lnTo>
                    <a:pt x="0" y="2909952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3434462"/>
            </a:xfrm>
            <a:custGeom>
              <a:avLst/>
              <a:gdLst/>
              <a:ahLst/>
              <a:cxnLst/>
              <a:rect l="l" t="t" r="r" b="b"/>
              <a:pathLst>
                <a:path w="657860" h="3434462">
                  <a:moveTo>
                    <a:pt x="657860" y="670560"/>
                  </a:moveTo>
                  <a:lnTo>
                    <a:pt x="657860" y="2823592"/>
                  </a:lnTo>
                  <a:lnTo>
                    <a:pt x="657860" y="2823592"/>
                  </a:lnTo>
                  <a:lnTo>
                    <a:pt x="657860" y="2909952"/>
                  </a:lnTo>
                  <a:lnTo>
                    <a:pt x="0" y="3434462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909952"/>
              <a:ext cx="6679857" cy="524510"/>
            </a:xfrm>
            <a:custGeom>
              <a:avLst/>
              <a:gdLst/>
              <a:ahLst/>
              <a:cxnLst/>
              <a:rect l="l" t="t" r="r" b="b"/>
              <a:pathLst>
                <a:path w="6679857" h="524510">
                  <a:moveTo>
                    <a:pt x="6679857" y="0"/>
                  </a:moveTo>
                  <a:lnTo>
                    <a:pt x="6021998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931827" y="0"/>
                  </a:lnTo>
                  <a:lnTo>
                    <a:pt x="5931827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7" name="Group 7"/>
          <p:cNvGrpSpPr/>
          <p:nvPr/>
        </p:nvGrpSpPr>
        <p:grpSpPr>
          <a:xfrm rot="-1434546">
            <a:off x="244727" y="6176608"/>
            <a:ext cx="4802036" cy="2224396"/>
            <a:chOff x="0" y="0"/>
            <a:chExt cx="5869940" cy="27190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337085">
            <a:off x="3982581" y="6329932"/>
            <a:ext cx="5166488" cy="2282663"/>
            <a:chOff x="0" y="0"/>
            <a:chExt cx="6154235" cy="27190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450850"/>
              <a:ext cx="6154235" cy="2269490"/>
            </a:xfrm>
            <a:custGeom>
              <a:avLst/>
              <a:gdLst/>
              <a:ahLst/>
              <a:cxnLst/>
              <a:rect l="l" t="t" r="r" b="b"/>
              <a:pathLst>
                <a:path w="6154235" h="2269490">
                  <a:moveTo>
                    <a:pt x="5564955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564955" y="2269490"/>
                  </a:lnTo>
                  <a:lnTo>
                    <a:pt x="5564955" y="2268220"/>
                  </a:lnTo>
                  <a:lnTo>
                    <a:pt x="6154235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655151">
            <a:off x="8703552" y="5821945"/>
            <a:ext cx="5128039" cy="2224396"/>
            <a:chOff x="0" y="0"/>
            <a:chExt cx="6268441" cy="27190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450850"/>
              <a:ext cx="6268441" cy="2269490"/>
            </a:xfrm>
            <a:custGeom>
              <a:avLst/>
              <a:gdLst/>
              <a:ahLst/>
              <a:cxnLst/>
              <a:rect l="l" t="t" r="r" b="b"/>
              <a:pathLst>
                <a:path w="6268441" h="2269490">
                  <a:moveTo>
                    <a:pt x="5679161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679161" y="2269490"/>
                  </a:lnTo>
                  <a:lnTo>
                    <a:pt x="5679161" y="2268220"/>
                  </a:lnTo>
                  <a:lnTo>
                    <a:pt x="6268441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768130" y="535807"/>
            <a:ext cx="9642843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grpSp>
        <p:nvGrpSpPr>
          <p:cNvPr id="19" name="Group 19"/>
          <p:cNvGrpSpPr/>
          <p:nvPr/>
        </p:nvGrpSpPr>
        <p:grpSpPr>
          <a:xfrm rot="-1543657">
            <a:off x="12596748" y="5761198"/>
            <a:ext cx="5390221" cy="2496855"/>
            <a:chOff x="0" y="0"/>
            <a:chExt cx="5869940" cy="27190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2" name="TextBox 22"/>
          <p:cNvSpPr txBox="1"/>
          <p:nvPr/>
        </p:nvSpPr>
        <p:spPr>
          <a:xfrm rot="-1476960">
            <a:off x="617563" y="6570946"/>
            <a:ext cx="4250984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8"/>
              </a:lnSpc>
            </a:pPr>
            <a:r>
              <a:rPr lang="en-US" sz="4870" dirty="0">
                <a:solidFill>
                  <a:srgbClr val="FFFDFD"/>
                </a:solidFill>
                <a:latin typeface="Now Bold"/>
              </a:rPr>
              <a:t>SKAIDRI</a:t>
            </a:r>
          </a:p>
          <a:p>
            <a:pPr algn="ctr">
              <a:lnSpc>
                <a:spcPts val="6818"/>
              </a:lnSpc>
            </a:pPr>
            <a:r>
              <a:rPr lang="en-US" sz="4870" dirty="0">
                <a:solidFill>
                  <a:srgbClr val="FFFDFD"/>
                </a:solidFill>
                <a:latin typeface="Now Bold"/>
              </a:rPr>
              <a:t>SAPROTAMU</a:t>
            </a:r>
          </a:p>
        </p:txBody>
      </p:sp>
      <p:sp>
        <p:nvSpPr>
          <p:cNvPr id="23" name="TextBox 23"/>
          <p:cNvSpPr txBox="1"/>
          <p:nvPr/>
        </p:nvSpPr>
        <p:spPr>
          <a:xfrm rot="-1766725">
            <a:off x="7548594" y="6332278"/>
            <a:ext cx="7359313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DFD"/>
                </a:solidFill>
                <a:latin typeface="Now Bold"/>
              </a:rPr>
              <a:t>KONKRĒTIEM 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FFFDFD"/>
                </a:solidFill>
                <a:latin typeface="Now Bold"/>
              </a:rPr>
              <a:t>MĒRĶIEM</a:t>
            </a:r>
          </a:p>
        </p:txBody>
      </p:sp>
      <p:sp>
        <p:nvSpPr>
          <p:cNvPr id="24" name="TextBox 24"/>
          <p:cNvSpPr txBox="1"/>
          <p:nvPr/>
        </p:nvSpPr>
        <p:spPr>
          <a:xfrm rot="-1443025">
            <a:off x="4124002" y="7301865"/>
            <a:ext cx="4838694" cy="84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FFFDFD"/>
                </a:solidFill>
                <a:latin typeface="Now Bold"/>
              </a:rPr>
              <a:t>ĪSTENOJAMU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19384" y="2372641"/>
            <a:ext cx="5214228" cy="264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2"/>
              </a:lnSpc>
              <a:spcBef>
                <a:spcPct val="0"/>
              </a:spcBef>
            </a:pPr>
            <a:r>
              <a:rPr lang="en-US" sz="5009">
                <a:solidFill>
                  <a:srgbClr val="FF1616"/>
                </a:solidFill>
                <a:latin typeface="Open Sans Bold"/>
              </a:rPr>
              <a:t>RAKSTA</a:t>
            </a:r>
          </a:p>
          <a:p>
            <a:pPr algn="ctr">
              <a:lnSpc>
                <a:spcPts val="7012"/>
              </a:lnSpc>
              <a:spcBef>
                <a:spcPct val="0"/>
              </a:spcBef>
            </a:pPr>
            <a:r>
              <a:rPr lang="en-US" sz="5009">
                <a:solidFill>
                  <a:srgbClr val="FF1616"/>
                </a:solidFill>
                <a:latin typeface="Open Sans Bold"/>
              </a:rPr>
              <a:t> ERASMUS+</a:t>
            </a:r>
          </a:p>
          <a:p>
            <a:pPr algn="ctr">
              <a:lnSpc>
                <a:spcPts val="7012"/>
              </a:lnSpc>
              <a:spcBef>
                <a:spcPct val="0"/>
              </a:spcBef>
            </a:pPr>
            <a:r>
              <a:rPr lang="en-US" sz="5009">
                <a:solidFill>
                  <a:srgbClr val="FF1616"/>
                </a:solidFill>
                <a:latin typeface="Open Sans Bold"/>
              </a:rPr>
              <a:t>PIETEIKUMU </a:t>
            </a:r>
          </a:p>
        </p:txBody>
      </p:sp>
      <p:sp>
        <p:nvSpPr>
          <p:cNvPr id="26" name="TextBox 26"/>
          <p:cNvSpPr txBox="1"/>
          <p:nvPr/>
        </p:nvSpPr>
        <p:spPr>
          <a:xfrm rot="-1600438">
            <a:off x="11787035" y="6570997"/>
            <a:ext cx="696789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DFD"/>
                </a:solidFill>
                <a:latin typeface="Now Bold"/>
              </a:rPr>
              <a:t>SASNIEDZAMIEM REZULTĀTIEM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441693" y="9445521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30" name="Attēls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2" name="Attēls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9926" y="3605639"/>
            <a:ext cx="4309079" cy="2204977"/>
            <a:chOff x="0" y="0"/>
            <a:chExt cx="6418134" cy="3249326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5760274" cy="2724816"/>
            </a:xfrm>
            <a:custGeom>
              <a:avLst/>
              <a:gdLst/>
              <a:ahLst/>
              <a:cxnLst/>
              <a:rect l="l" t="t" r="r" b="b"/>
              <a:pathLst>
                <a:path w="5760274" h="2724816">
                  <a:moveTo>
                    <a:pt x="0" y="0"/>
                  </a:moveTo>
                  <a:lnTo>
                    <a:pt x="5760274" y="0"/>
                  </a:lnTo>
                  <a:lnTo>
                    <a:pt x="5760274" y="2724816"/>
                  </a:lnTo>
                  <a:lnTo>
                    <a:pt x="0" y="2724816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3249326"/>
            </a:xfrm>
            <a:custGeom>
              <a:avLst/>
              <a:gdLst/>
              <a:ahLst/>
              <a:cxnLst/>
              <a:rect l="l" t="t" r="r" b="b"/>
              <a:pathLst>
                <a:path w="657860" h="3249326">
                  <a:moveTo>
                    <a:pt x="657860" y="670560"/>
                  </a:moveTo>
                  <a:lnTo>
                    <a:pt x="657860" y="2638456"/>
                  </a:lnTo>
                  <a:lnTo>
                    <a:pt x="657860" y="2638456"/>
                  </a:lnTo>
                  <a:lnTo>
                    <a:pt x="657860" y="2724816"/>
                  </a:lnTo>
                  <a:lnTo>
                    <a:pt x="0" y="3249326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724816"/>
              <a:ext cx="6418134" cy="524510"/>
            </a:xfrm>
            <a:custGeom>
              <a:avLst/>
              <a:gdLst/>
              <a:ahLst/>
              <a:cxnLst/>
              <a:rect l="l" t="t" r="r" b="b"/>
              <a:pathLst>
                <a:path w="6418134" h="524510">
                  <a:moveTo>
                    <a:pt x="6418134" y="0"/>
                  </a:moveTo>
                  <a:lnTo>
                    <a:pt x="576027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670104" y="0"/>
                  </a:lnTo>
                  <a:lnTo>
                    <a:pt x="5670104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49926" y="6938180"/>
            <a:ext cx="4309079" cy="2365081"/>
            <a:chOff x="0" y="0"/>
            <a:chExt cx="5055289" cy="2745191"/>
          </a:xfrm>
        </p:grpSpPr>
        <p:sp>
          <p:nvSpPr>
            <p:cNvPr id="8" name="Freeform 8"/>
            <p:cNvSpPr/>
            <p:nvPr/>
          </p:nvSpPr>
          <p:spPr>
            <a:xfrm>
              <a:off x="657860" y="0"/>
              <a:ext cx="4397429" cy="2220681"/>
            </a:xfrm>
            <a:custGeom>
              <a:avLst/>
              <a:gdLst/>
              <a:ahLst/>
              <a:cxnLst/>
              <a:rect l="l" t="t" r="r" b="b"/>
              <a:pathLst>
                <a:path w="4397429" h="2220681">
                  <a:moveTo>
                    <a:pt x="0" y="0"/>
                  </a:moveTo>
                  <a:lnTo>
                    <a:pt x="4397429" y="0"/>
                  </a:lnTo>
                  <a:lnTo>
                    <a:pt x="4397429" y="2220681"/>
                  </a:lnTo>
                  <a:lnTo>
                    <a:pt x="0" y="2220681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57860" cy="2745191"/>
            </a:xfrm>
            <a:custGeom>
              <a:avLst/>
              <a:gdLst/>
              <a:ahLst/>
              <a:cxnLst/>
              <a:rect l="l" t="t" r="r" b="b"/>
              <a:pathLst>
                <a:path w="657860" h="2745191">
                  <a:moveTo>
                    <a:pt x="657860" y="670560"/>
                  </a:moveTo>
                  <a:lnTo>
                    <a:pt x="657860" y="2134321"/>
                  </a:lnTo>
                  <a:lnTo>
                    <a:pt x="657860" y="2134321"/>
                  </a:lnTo>
                  <a:lnTo>
                    <a:pt x="657860" y="2220681"/>
                  </a:lnTo>
                  <a:lnTo>
                    <a:pt x="0" y="2745191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2220681"/>
              <a:ext cx="5055289" cy="524510"/>
            </a:xfrm>
            <a:custGeom>
              <a:avLst/>
              <a:gdLst/>
              <a:ahLst/>
              <a:cxnLst/>
              <a:rect l="l" t="t" r="r" b="b"/>
              <a:pathLst>
                <a:path w="5055289" h="524510">
                  <a:moveTo>
                    <a:pt x="5055289" y="0"/>
                  </a:moveTo>
                  <a:lnTo>
                    <a:pt x="4397429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307259" y="0"/>
                  </a:lnTo>
                  <a:lnTo>
                    <a:pt x="4307259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531232" y="6130433"/>
            <a:ext cx="4861363" cy="2125704"/>
            <a:chOff x="0" y="0"/>
            <a:chExt cx="8442865" cy="3652578"/>
          </a:xfrm>
        </p:grpSpPr>
        <p:sp>
          <p:nvSpPr>
            <p:cNvPr id="12" name="Freeform 12"/>
            <p:cNvSpPr/>
            <p:nvPr/>
          </p:nvSpPr>
          <p:spPr>
            <a:xfrm>
              <a:off x="657860" y="0"/>
              <a:ext cx="7785005" cy="3128068"/>
            </a:xfrm>
            <a:custGeom>
              <a:avLst/>
              <a:gdLst/>
              <a:ahLst/>
              <a:cxnLst/>
              <a:rect l="l" t="t" r="r" b="b"/>
              <a:pathLst>
                <a:path w="7785005" h="3128068">
                  <a:moveTo>
                    <a:pt x="0" y="0"/>
                  </a:moveTo>
                  <a:lnTo>
                    <a:pt x="7785005" y="0"/>
                  </a:lnTo>
                  <a:lnTo>
                    <a:pt x="7785005" y="3128068"/>
                  </a:lnTo>
                  <a:lnTo>
                    <a:pt x="0" y="3128068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57860" cy="3652578"/>
            </a:xfrm>
            <a:custGeom>
              <a:avLst/>
              <a:gdLst/>
              <a:ahLst/>
              <a:cxnLst/>
              <a:rect l="l" t="t" r="r" b="b"/>
              <a:pathLst>
                <a:path w="657860" h="3652578">
                  <a:moveTo>
                    <a:pt x="657860" y="670560"/>
                  </a:moveTo>
                  <a:lnTo>
                    <a:pt x="657860" y="3041708"/>
                  </a:lnTo>
                  <a:lnTo>
                    <a:pt x="657860" y="3041708"/>
                  </a:lnTo>
                  <a:lnTo>
                    <a:pt x="657860" y="3128068"/>
                  </a:lnTo>
                  <a:lnTo>
                    <a:pt x="0" y="3652578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3128068"/>
              <a:ext cx="8442865" cy="524510"/>
            </a:xfrm>
            <a:custGeom>
              <a:avLst/>
              <a:gdLst/>
              <a:ahLst/>
              <a:cxnLst/>
              <a:rect l="l" t="t" r="r" b="b"/>
              <a:pathLst>
                <a:path w="8442865" h="524510">
                  <a:moveTo>
                    <a:pt x="8442865" y="0"/>
                  </a:moveTo>
                  <a:lnTo>
                    <a:pt x="7785005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7694835" y="0"/>
                  </a:lnTo>
                  <a:lnTo>
                    <a:pt x="7694835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9246008">
            <a:off x="2234427" y="5939557"/>
            <a:ext cx="411853" cy="647627"/>
            <a:chOff x="0" y="0"/>
            <a:chExt cx="1042670" cy="1639570"/>
          </a:xfrm>
        </p:grpSpPr>
        <p:sp>
          <p:nvSpPr>
            <p:cNvPr id="16" name="Freeform 1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6907122">
            <a:off x="4749993" y="7412523"/>
            <a:ext cx="450305" cy="708093"/>
            <a:chOff x="0" y="0"/>
            <a:chExt cx="1042670" cy="1639570"/>
          </a:xfrm>
        </p:grpSpPr>
        <p:sp>
          <p:nvSpPr>
            <p:cNvPr id="19" name="Freeform 19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936093" y="2687883"/>
            <a:ext cx="4207907" cy="2597225"/>
            <a:chOff x="0" y="0"/>
            <a:chExt cx="6250973" cy="3817298"/>
          </a:xfrm>
        </p:grpSpPr>
        <p:sp>
          <p:nvSpPr>
            <p:cNvPr id="22" name="Freeform 22"/>
            <p:cNvSpPr/>
            <p:nvPr/>
          </p:nvSpPr>
          <p:spPr>
            <a:xfrm>
              <a:off x="657860" y="0"/>
              <a:ext cx="5593113" cy="3292788"/>
            </a:xfrm>
            <a:custGeom>
              <a:avLst/>
              <a:gdLst/>
              <a:ahLst/>
              <a:cxnLst/>
              <a:rect l="l" t="t" r="r" b="b"/>
              <a:pathLst>
                <a:path w="5593113" h="3292788">
                  <a:moveTo>
                    <a:pt x="0" y="0"/>
                  </a:moveTo>
                  <a:lnTo>
                    <a:pt x="5593113" y="0"/>
                  </a:lnTo>
                  <a:lnTo>
                    <a:pt x="5593113" y="3292788"/>
                  </a:lnTo>
                  <a:lnTo>
                    <a:pt x="0" y="3292788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57860" cy="3817298"/>
            </a:xfrm>
            <a:custGeom>
              <a:avLst/>
              <a:gdLst/>
              <a:ahLst/>
              <a:cxnLst/>
              <a:rect l="l" t="t" r="r" b="b"/>
              <a:pathLst>
                <a:path w="657860" h="3817298">
                  <a:moveTo>
                    <a:pt x="657860" y="670560"/>
                  </a:moveTo>
                  <a:lnTo>
                    <a:pt x="657860" y="3206428"/>
                  </a:lnTo>
                  <a:lnTo>
                    <a:pt x="657860" y="3206428"/>
                  </a:lnTo>
                  <a:lnTo>
                    <a:pt x="657860" y="3292788"/>
                  </a:lnTo>
                  <a:lnTo>
                    <a:pt x="0" y="3817298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3292788"/>
              <a:ext cx="6250973" cy="524510"/>
            </a:xfrm>
            <a:custGeom>
              <a:avLst/>
              <a:gdLst/>
              <a:ahLst/>
              <a:cxnLst/>
              <a:rect l="l" t="t" r="r" b="b"/>
              <a:pathLst>
                <a:path w="6250973" h="524510">
                  <a:moveTo>
                    <a:pt x="6250973" y="0"/>
                  </a:moveTo>
                  <a:lnTo>
                    <a:pt x="5593113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502943" y="0"/>
                  </a:lnTo>
                  <a:lnTo>
                    <a:pt x="5502943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1210603">
            <a:off x="6849742" y="5334533"/>
            <a:ext cx="397915" cy="625710"/>
            <a:chOff x="0" y="0"/>
            <a:chExt cx="1042670" cy="1639570"/>
          </a:xfrm>
        </p:grpSpPr>
        <p:sp>
          <p:nvSpPr>
            <p:cNvPr id="26" name="Freeform 2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943685" y="2149786"/>
            <a:ext cx="3784687" cy="3455506"/>
            <a:chOff x="0" y="0"/>
            <a:chExt cx="6792794" cy="6136136"/>
          </a:xfrm>
        </p:grpSpPr>
        <p:sp>
          <p:nvSpPr>
            <p:cNvPr id="30" name="Freeform 30"/>
            <p:cNvSpPr/>
            <p:nvPr/>
          </p:nvSpPr>
          <p:spPr>
            <a:xfrm>
              <a:off x="657860" y="0"/>
              <a:ext cx="6134934" cy="5611626"/>
            </a:xfrm>
            <a:custGeom>
              <a:avLst/>
              <a:gdLst/>
              <a:ahLst/>
              <a:cxnLst/>
              <a:rect l="l" t="t" r="r" b="b"/>
              <a:pathLst>
                <a:path w="6134934" h="5611626">
                  <a:moveTo>
                    <a:pt x="0" y="0"/>
                  </a:moveTo>
                  <a:lnTo>
                    <a:pt x="6134934" y="0"/>
                  </a:lnTo>
                  <a:lnTo>
                    <a:pt x="6134934" y="5611626"/>
                  </a:lnTo>
                  <a:lnTo>
                    <a:pt x="0" y="5611626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657860" cy="6136137"/>
            </a:xfrm>
            <a:custGeom>
              <a:avLst/>
              <a:gdLst/>
              <a:ahLst/>
              <a:cxnLst/>
              <a:rect l="l" t="t" r="r" b="b"/>
              <a:pathLst>
                <a:path w="657860" h="6136137">
                  <a:moveTo>
                    <a:pt x="657860" y="670560"/>
                  </a:moveTo>
                  <a:lnTo>
                    <a:pt x="657860" y="5525267"/>
                  </a:lnTo>
                  <a:lnTo>
                    <a:pt x="657860" y="5525267"/>
                  </a:lnTo>
                  <a:lnTo>
                    <a:pt x="657860" y="5611626"/>
                  </a:lnTo>
                  <a:lnTo>
                    <a:pt x="0" y="6136137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5611626"/>
              <a:ext cx="6792794" cy="524510"/>
            </a:xfrm>
            <a:custGeom>
              <a:avLst/>
              <a:gdLst/>
              <a:ahLst/>
              <a:cxnLst/>
              <a:rect l="l" t="t" r="r" b="b"/>
              <a:pathLst>
                <a:path w="6792794" h="524510">
                  <a:moveTo>
                    <a:pt x="6792794" y="0"/>
                  </a:moveTo>
                  <a:lnTo>
                    <a:pt x="6134934" y="524511"/>
                  </a:lnTo>
                  <a:lnTo>
                    <a:pt x="0" y="524511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6044764" y="0"/>
                  </a:lnTo>
                  <a:lnTo>
                    <a:pt x="6044764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 rot="6985560">
            <a:off x="9328085" y="4441649"/>
            <a:ext cx="431514" cy="678545"/>
            <a:chOff x="0" y="0"/>
            <a:chExt cx="1042670" cy="1639570"/>
          </a:xfrm>
        </p:grpSpPr>
        <p:sp>
          <p:nvSpPr>
            <p:cNvPr id="34" name="Freeform 34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 rot="6833709">
            <a:off x="13902590" y="4455854"/>
            <a:ext cx="413446" cy="650133"/>
            <a:chOff x="0" y="0"/>
            <a:chExt cx="1042670" cy="1639570"/>
          </a:xfrm>
        </p:grpSpPr>
        <p:sp>
          <p:nvSpPr>
            <p:cNvPr id="37" name="Freeform 37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4490254" y="3543120"/>
            <a:ext cx="3499203" cy="2864916"/>
            <a:chOff x="0" y="0"/>
            <a:chExt cx="8442537" cy="6838813"/>
          </a:xfrm>
        </p:grpSpPr>
        <p:sp>
          <p:nvSpPr>
            <p:cNvPr id="40" name="Freeform 40"/>
            <p:cNvSpPr/>
            <p:nvPr/>
          </p:nvSpPr>
          <p:spPr>
            <a:xfrm>
              <a:off x="657860" y="0"/>
              <a:ext cx="7784677" cy="6314303"/>
            </a:xfrm>
            <a:custGeom>
              <a:avLst/>
              <a:gdLst/>
              <a:ahLst/>
              <a:cxnLst/>
              <a:rect l="l" t="t" r="r" b="b"/>
              <a:pathLst>
                <a:path w="7784677" h="6314303">
                  <a:moveTo>
                    <a:pt x="0" y="0"/>
                  </a:moveTo>
                  <a:lnTo>
                    <a:pt x="7784677" y="0"/>
                  </a:lnTo>
                  <a:lnTo>
                    <a:pt x="7784677" y="6314303"/>
                  </a:lnTo>
                  <a:lnTo>
                    <a:pt x="0" y="6314303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657860" cy="6838814"/>
            </a:xfrm>
            <a:custGeom>
              <a:avLst/>
              <a:gdLst/>
              <a:ahLst/>
              <a:cxnLst/>
              <a:rect l="l" t="t" r="r" b="b"/>
              <a:pathLst>
                <a:path w="657860" h="6838814">
                  <a:moveTo>
                    <a:pt x="657860" y="670560"/>
                  </a:moveTo>
                  <a:lnTo>
                    <a:pt x="657860" y="6227943"/>
                  </a:lnTo>
                  <a:lnTo>
                    <a:pt x="657860" y="6227943"/>
                  </a:lnTo>
                  <a:lnTo>
                    <a:pt x="657860" y="6314303"/>
                  </a:lnTo>
                  <a:lnTo>
                    <a:pt x="0" y="6838814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6314303"/>
              <a:ext cx="8442537" cy="524510"/>
            </a:xfrm>
            <a:custGeom>
              <a:avLst/>
              <a:gdLst/>
              <a:ahLst/>
              <a:cxnLst/>
              <a:rect l="l" t="t" r="r" b="b"/>
              <a:pathLst>
                <a:path w="8442537" h="524510">
                  <a:moveTo>
                    <a:pt x="8442537" y="0"/>
                  </a:moveTo>
                  <a:lnTo>
                    <a:pt x="7784678" y="524511"/>
                  </a:lnTo>
                  <a:lnTo>
                    <a:pt x="0" y="524511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7694507" y="0"/>
                  </a:lnTo>
                  <a:lnTo>
                    <a:pt x="7694507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 rot="-7040062">
            <a:off x="13824216" y="5959729"/>
            <a:ext cx="570194" cy="896614"/>
            <a:chOff x="0" y="0"/>
            <a:chExt cx="1042670" cy="1639570"/>
          </a:xfrm>
        </p:grpSpPr>
        <p:sp>
          <p:nvSpPr>
            <p:cNvPr id="44" name="Freeform 44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1144324" y="6967648"/>
            <a:ext cx="5627704" cy="2247080"/>
            <a:chOff x="0" y="0"/>
            <a:chExt cx="5623253" cy="2221467"/>
          </a:xfrm>
        </p:grpSpPr>
        <p:sp>
          <p:nvSpPr>
            <p:cNvPr id="47" name="Freeform 47"/>
            <p:cNvSpPr/>
            <p:nvPr/>
          </p:nvSpPr>
          <p:spPr>
            <a:xfrm>
              <a:off x="657860" y="0"/>
              <a:ext cx="4965393" cy="1696957"/>
            </a:xfrm>
            <a:custGeom>
              <a:avLst/>
              <a:gdLst/>
              <a:ahLst/>
              <a:cxnLst/>
              <a:rect l="l" t="t" r="r" b="b"/>
              <a:pathLst>
                <a:path w="4965393" h="1696957">
                  <a:moveTo>
                    <a:pt x="0" y="0"/>
                  </a:moveTo>
                  <a:lnTo>
                    <a:pt x="4965393" y="0"/>
                  </a:lnTo>
                  <a:lnTo>
                    <a:pt x="4965393" y="1696957"/>
                  </a:lnTo>
                  <a:lnTo>
                    <a:pt x="0" y="1696957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0" y="0"/>
              <a:ext cx="657860" cy="2221467"/>
            </a:xfrm>
            <a:custGeom>
              <a:avLst/>
              <a:gdLst/>
              <a:ahLst/>
              <a:cxnLst/>
              <a:rect l="l" t="t" r="r" b="b"/>
              <a:pathLst>
                <a:path w="657860" h="2221467">
                  <a:moveTo>
                    <a:pt x="657860" y="670560"/>
                  </a:moveTo>
                  <a:lnTo>
                    <a:pt x="657860" y="1610597"/>
                  </a:lnTo>
                  <a:lnTo>
                    <a:pt x="657860" y="1610597"/>
                  </a:lnTo>
                  <a:lnTo>
                    <a:pt x="657860" y="1696957"/>
                  </a:lnTo>
                  <a:lnTo>
                    <a:pt x="0" y="2221467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1696957"/>
              <a:ext cx="5623253" cy="524510"/>
            </a:xfrm>
            <a:custGeom>
              <a:avLst/>
              <a:gdLst/>
              <a:ahLst/>
              <a:cxnLst/>
              <a:rect l="l" t="t" r="r" b="b"/>
              <a:pathLst>
                <a:path w="5623253" h="524510">
                  <a:moveTo>
                    <a:pt x="5623253" y="0"/>
                  </a:moveTo>
                  <a:lnTo>
                    <a:pt x="4965393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875223" y="0"/>
                  </a:lnTo>
                  <a:lnTo>
                    <a:pt x="4875223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4356115" y="492023"/>
            <a:ext cx="10375454" cy="1396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62891" y="3629911"/>
            <a:ext cx="2882189" cy="1655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15"/>
              </a:lnSpc>
            </a:pPr>
            <a:r>
              <a:rPr lang="en-US" sz="4725" dirty="0">
                <a:solidFill>
                  <a:srgbClr val="000000"/>
                </a:solidFill>
                <a:latin typeface="Open Sans Bold"/>
              </a:rPr>
              <a:t>IDEJU </a:t>
            </a:r>
          </a:p>
          <a:p>
            <a:pPr algn="ctr">
              <a:lnSpc>
                <a:spcPts val="6615"/>
              </a:lnSpc>
            </a:pPr>
            <a:r>
              <a:rPr lang="en-US" sz="4725" dirty="0">
                <a:solidFill>
                  <a:srgbClr val="000000"/>
                </a:solidFill>
                <a:latin typeface="Open Sans Bold"/>
              </a:rPr>
              <a:t>ANALĪZE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79522" y="7046871"/>
            <a:ext cx="3793895" cy="164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4"/>
              </a:lnSpc>
            </a:pPr>
            <a:r>
              <a:rPr lang="en-US" sz="4710" dirty="0">
                <a:solidFill>
                  <a:srgbClr val="000000"/>
                </a:solidFill>
                <a:latin typeface="Open Sans Bold"/>
              </a:rPr>
              <a:t>PROJEKTA</a:t>
            </a:r>
          </a:p>
          <a:p>
            <a:pPr algn="ctr">
              <a:lnSpc>
                <a:spcPts val="6594"/>
              </a:lnSpc>
            </a:pPr>
            <a:r>
              <a:rPr lang="en-US" sz="4710" dirty="0">
                <a:solidFill>
                  <a:srgbClr val="000000"/>
                </a:solidFill>
                <a:latin typeface="Arimo Bold"/>
              </a:rPr>
              <a:t>UZMETUMS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648690" y="6224062"/>
            <a:ext cx="4626446" cy="167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2"/>
              </a:lnSpc>
            </a:pPr>
            <a:r>
              <a:rPr lang="en-US" sz="4909" dirty="0">
                <a:solidFill>
                  <a:srgbClr val="000000"/>
                </a:solidFill>
                <a:latin typeface="Open Sans Bold"/>
              </a:rPr>
              <a:t>DISKUSIJAS</a:t>
            </a:r>
          </a:p>
          <a:p>
            <a:pPr algn="ctr">
              <a:lnSpc>
                <a:spcPts val="6592"/>
              </a:lnSpc>
              <a:spcBef>
                <a:spcPct val="0"/>
              </a:spcBef>
            </a:pPr>
            <a:r>
              <a:rPr lang="en-US" sz="4709" dirty="0">
                <a:solidFill>
                  <a:srgbClr val="000000"/>
                </a:solidFill>
                <a:latin typeface="Arimo Bold"/>
              </a:rPr>
              <a:t>KOMANDĀ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531232" y="2845214"/>
            <a:ext cx="3612768" cy="1651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4"/>
              </a:lnSpc>
              <a:spcBef>
                <a:spcPct val="0"/>
              </a:spcBef>
            </a:pPr>
            <a:r>
              <a:rPr lang="en-US" sz="4738" dirty="0">
                <a:solidFill>
                  <a:srgbClr val="000000"/>
                </a:solidFill>
                <a:latin typeface="Open Sans Bold"/>
              </a:rPr>
              <a:t>MEKLĒ</a:t>
            </a:r>
          </a:p>
          <a:p>
            <a:pPr algn="ctr">
              <a:lnSpc>
                <a:spcPts val="6634"/>
              </a:lnSpc>
              <a:spcBef>
                <a:spcPct val="0"/>
              </a:spcBef>
            </a:pPr>
            <a:r>
              <a:rPr lang="en-US" sz="4738" dirty="0">
                <a:solidFill>
                  <a:srgbClr val="000000"/>
                </a:solidFill>
                <a:latin typeface="Open Sans Bold"/>
              </a:rPr>
              <a:t>PARTNERUS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020168" y="6904865"/>
            <a:ext cx="4648242" cy="160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rgbClr val="FF1616"/>
                </a:solidFill>
                <a:latin typeface="Open Sans Bold"/>
              </a:rPr>
              <a:t>PROJEKTS APSTIPRINĀTS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154669" y="9518979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4870214" y="3606302"/>
            <a:ext cx="3184207" cy="21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2"/>
              </a:lnSpc>
            </a:pPr>
            <a:r>
              <a:rPr lang="en-US" sz="4137" dirty="0">
                <a:solidFill>
                  <a:srgbClr val="FF1616"/>
                </a:solidFill>
                <a:latin typeface="Open Sans Bold"/>
              </a:rPr>
              <a:t>RAKSTA</a:t>
            </a:r>
          </a:p>
          <a:p>
            <a:pPr algn="ctr">
              <a:lnSpc>
                <a:spcPts val="5792"/>
              </a:lnSpc>
            </a:pPr>
            <a:r>
              <a:rPr lang="en-US" sz="4137">
                <a:solidFill>
                  <a:srgbClr val="FF1616"/>
                </a:solidFill>
                <a:latin typeface="Open Sans Bold"/>
              </a:rPr>
              <a:t> ERASMUS+</a:t>
            </a:r>
          </a:p>
          <a:p>
            <a:pPr algn="ctr">
              <a:lnSpc>
                <a:spcPts val="5512"/>
              </a:lnSpc>
              <a:spcBef>
                <a:spcPct val="0"/>
              </a:spcBef>
            </a:pPr>
            <a:r>
              <a:rPr lang="en-US" sz="3937" dirty="0">
                <a:solidFill>
                  <a:srgbClr val="FF1616"/>
                </a:solidFill>
                <a:latin typeface="Open Sans Bold"/>
              </a:rPr>
              <a:t>PIETEIKUMU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392595" y="2410741"/>
            <a:ext cx="3255146" cy="247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4"/>
              </a:lnSpc>
            </a:pPr>
            <a:r>
              <a:rPr lang="en-US" sz="3517" dirty="0">
                <a:solidFill>
                  <a:srgbClr val="000000"/>
                </a:solidFill>
                <a:latin typeface="Open Sans Bold"/>
              </a:rPr>
              <a:t>ATROD PROJEKTU FINANSĒJUMA IEGŪŠANAI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63" name="Attēls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65" name="Attēls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0160" r="9958" b="3253"/>
          <a:stretch>
            <a:fillRect/>
          </a:stretch>
        </p:blipFill>
        <p:spPr>
          <a:xfrm>
            <a:off x="15340953" y="7025319"/>
            <a:ext cx="2441902" cy="205672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18297" y="628404"/>
            <a:ext cx="994554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13127" y="7222928"/>
            <a:ext cx="12738142" cy="1817638"/>
            <a:chOff x="0" y="0"/>
            <a:chExt cx="19055447" cy="27190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450850"/>
              <a:ext cx="19055448" cy="2269490"/>
            </a:xfrm>
            <a:custGeom>
              <a:avLst/>
              <a:gdLst/>
              <a:ahLst/>
              <a:cxnLst/>
              <a:rect l="l" t="t" r="r" b="b"/>
              <a:pathLst>
                <a:path w="19055448" h="2269490">
                  <a:moveTo>
                    <a:pt x="18466167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8466167" y="2269490"/>
                  </a:lnTo>
                  <a:lnTo>
                    <a:pt x="18466167" y="2268220"/>
                  </a:lnTo>
                  <a:lnTo>
                    <a:pt x="19055448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34205" y="3384016"/>
            <a:ext cx="5059886" cy="2960444"/>
            <a:chOff x="0" y="0"/>
            <a:chExt cx="5258408" cy="3043935"/>
          </a:xfrm>
        </p:grpSpPr>
        <p:sp>
          <p:nvSpPr>
            <p:cNvPr id="10" name="Freeform 10"/>
            <p:cNvSpPr/>
            <p:nvPr/>
          </p:nvSpPr>
          <p:spPr>
            <a:xfrm>
              <a:off x="657860" y="0"/>
              <a:ext cx="4600548" cy="2519425"/>
            </a:xfrm>
            <a:custGeom>
              <a:avLst/>
              <a:gdLst/>
              <a:ahLst/>
              <a:cxnLst/>
              <a:rect l="l" t="t" r="r" b="b"/>
              <a:pathLst>
                <a:path w="4600548" h="2519425">
                  <a:moveTo>
                    <a:pt x="0" y="0"/>
                  </a:moveTo>
                  <a:lnTo>
                    <a:pt x="4600548" y="0"/>
                  </a:lnTo>
                  <a:lnTo>
                    <a:pt x="4600548" y="2519425"/>
                  </a:lnTo>
                  <a:lnTo>
                    <a:pt x="0" y="2519425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57860" cy="3043935"/>
            </a:xfrm>
            <a:custGeom>
              <a:avLst/>
              <a:gdLst/>
              <a:ahLst/>
              <a:cxnLst/>
              <a:rect l="l" t="t" r="r" b="b"/>
              <a:pathLst>
                <a:path w="657860" h="3043935">
                  <a:moveTo>
                    <a:pt x="657860" y="670560"/>
                  </a:moveTo>
                  <a:lnTo>
                    <a:pt x="657860" y="2433065"/>
                  </a:lnTo>
                  <a:lnTo>
                    <a:pt x="657860" y="2433065"/>
                  </a:lnTo>
                  <a:lnTo>
                    <a:pt x="657860" y="2519425"/>
                  </a:lnTo>
                  <a:lnTo>
                    <a:pt x="0" y="3043935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2519425"/>
              <a:ext cx="5258408" cy="524510"/>
            </a:xfrm>
            <a:custGeom>
              <a:avLst/>
              <a:gdLst/>
              <a:ahLst/>
              <a:cxnLst/>
              <a:rect l="l" t="t" r="r" b="b"/>
              <a:pathLst>
                <a:path w="5258408" h="524510">
                  <a:moveTo>
                    <a:pt x="5258408" y="0"/>
                  </a:moveTo>
                  <a:lnTo>
                    <a:pt x="4600548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510378" y="0"/>
                  </a:lnTo>
                  <a:lnTo>
                    <a:pt x="4510378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597165" y="5634060"/>
            <a:ext cx="9716542" cy="1544824"/>
            <a:chOff x="0" y="0"/>
            <a:chExt cx="17102241" cy="27190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450850"/>
              <a:ext cx="17102241" cy="2269490"/>
            </a:xfrm>
            <a:custGeom>
              <a:avLst/>
              <a:gdLst/>
              <a:ahLst/>
              <a:cxnLst/>
              <a:rect l="l" t="t" r="r" b="b"/>
              <a:pathLst>
                <a:path w="17102241" h="2269490">
                  <a:moveTo>
                    <a:pt x="16512961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6512961" y="2269490"/>
                  </a:lnTo>
                  <a:lnTo>
                    <a:pt x="16512961" y="2268220"/>
                  </a:lnTo>
                  <a:lnTo>
                    <a:pt x="17102241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282218" y="4166808"/>
            <a:ext cx="9426837" cy="1473691"/>
            <a:chOff x="0" y="0"/>
            <a:chExt cx="17393218" cy="27190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450850"/>
              <a:ext cx="17393217" cy="2269490"/>
            </a:xfrm>
            <a:custGeom>
              <a:avLst/>
              <a:gdLst/>
              <a:ahLst/>
              <a:cxnLst/>
              <a:rect l="l" t="t" r="r" b="b"/>
              <a:pathLst>
                <a:path w="17393217" h="2269490">
                  <a:moveTo>
                    <a:pt x="16803939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6803939" y="2269490"/>
                  </a:lnTo>
                  <a:lnTo>
                    <a:pt x="16803939" y="2268220"/>
                  </a:lnTo>
                  <a:lnTo>
                    <a:pt x="17393217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597165" y="2742149"/>
            <a:ext cx="10293331" cy="1496660"/>
            <a:chOff x="0" y="0"/>
            <a:chExt cx="18700496" cy="27190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450850"/>
              <a:ext cx="18700496" cy="2269490"/>
            </a:xfrm>
            <a:custGeom>
              <a:avLst/>
              <a:gdLst/>
              <a:ahLst/>
              <a:cxnLst/>
              <a:rect l="l" t="t" r="r" b="b"/>
              <a:pathLst>
                <a:path w="18700496" h="2269490">
                  <a:moveTo>
                    <a:pt x="18111215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8111215" y="2269490"/>
                  </a:lnTo>
                  <a:lnTo>
                    <a:pt x="18111215" y="2268220"/>
                  </a:lnTo>
                  <a:lnTo>
                    <a:pt x="18700496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74730" y="2961033"/>
            <a:ext cx="5924901" cy="265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6"/>
              </a:lnSpc>
            </a:pPr>
            <a:endParaRPr dirty="0"/>
          </a:p>
          <a:p>
            <a:pPr algn="ctr">
              <a:lnSpc>
                <a:spcPts val="6566"/>
              </a:lnSpc>
            </a:pPr>
            <a:r>
              <a:rPr lang="en-US" sz="4690" dirty="0">
                <a:solidFill>
                  <a:srgbClr val="FF1616"/>
                </a:solidFill>
                <a:latin typeface="Now Bold"/>
              </a:rPr>
              <a:t>APSTIPRINĀTS</a:t>
            </a:r>
          </a:p>
          <a:p>
            <a:pPr algn="ctr">
              <a:lnSpc>
                <a:spcPts val="6566"/>
              </a:lnSpc>
            </a:pPr>
            <a:r>
              <a:rPr lang="en-US" sz="4690" dirty="0">
                <a:solidFill>
                  <a:srgbClr val="FF1616"/>
                </a:solidFill>
                <a:latin typeface="Now Bold"/>
              </a:rPr>
              <a:t> PROJEKTS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-117363" y="7789992"/>
            <a:ext cx="15599121" cy="8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DFD"/>
                </a:solidFill>
                <a:latin typeface="Now Bold"/>
              </a:rPr>
              <a:t>LĪGUMS AR NACIONĀLO AĢENTŪRU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02801" y="3152819"/>
            <a:ext cx="9710581" cy="82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dirty="0">
                <a:solidFill>
                  <a:srgbClr val="FFFDFD"/>
                </a:solidFill>
                <a:latin typeface="Now Bold"/>
              </a:rPr>
              <a:t>DARBA GRUPAS IZVEIDOŠANA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82197" y="4546463"/>
            <a:ext cx="10626878" cy="8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DFD"/>
                </a:solidFill>
                <a:latin typeface="Now Bold"/>
              </a:rPr>
              <a:t>MOBILITĀŠU PLĀNOŠANA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88539" y="6047503"/>
            <a:ext cx="8775306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DFD"/>
                </a:solidFill>
                <a:latin typeface="Now Bold"/>
              </a:rPr>
              <a:t>MOBILITĀŠU REALIZĒŠANA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60928" y="9516902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30" name="Attēls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2" name="Attēls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23916" y="3039579"/>
            <a:ext cx="4725681" cy="3375277"/>
            <a:chOff x="0" y="0"/>
            <a:chExt cx="4233333" cy="2991524"/>
          </a:xfrm>
        </p:grpSpPr>
        <p:sp>
          <p:nvSpPr>
            <p:cNvPr id="5" name="Freeform 5"/>
            <p:cNvSpPr/>
            <p:nvPr/>
          </p:nvSpPr>
          <p:spPr>
            <a:xfrm>
              <a:off x="657860" y="0"/>
              <a:ext cx="3575473" cy="2467014"/>
            </a:xfrm>
            <a:custGeom>
              <a:avLst/>
              <a:gdLst/>
              <a:ahLst/>
              <a:cxnLst/>
              <a:rect l="l" t="t" r="r" b="b"/>
              <a:pathLst>
                <a:path w="3575473" h="2467014">
                  <a:moveTo>
                    <a:pt x="0" y="0"/>
                  </a:moveTo>
                  <a:lnTo>
                    <a:pt x="3575473" y="0"/>
                  </a:lnTo>
                  <a:lnTo>
                    <a:pt x="3575473" y="2467014"/>
                  </a:lnTo>
                  <a:lnTo>
                    <a:pt x="0" y="2467014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57860" cy="2991524"/>
            </a:xfrm>
            <a:custGeom>
              <a:avLst/>
              <a:gdLst/>
              <a:ahLst/>
              <a:cxnLst/>
              <a:rect l="l" t="t" r="r" b="b"/>
              <a:pathLst>
                <a:path w="657860" h="2991524">
                  <a:moveTo>
                    <a:pt x="657860" y="670560"/>
                  </a:moveTo>
                  <a:lnTo>
                    <a:pt x="657860" y="2380654"/>
                  </a:lnTo>
                  <a:lnTo>
                    <a:pt x="657860" y="2380654"/>
                  </a:lnTo>
                  <a:lnTo>
                    <a:pt x="657860" y="2467014"/>
                  </a:lnTo>
                  <a:lnTo>
                    <a:pt x="0" y="2991524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2467014"/>
              <a:ext cx="4233333" cy="524510"/>
            </a:xfrm>
            <a:custGeom>
              <a:avLst/>
              <a:gdLst/>
              <a:ahLst/>
              <a:cxnLst/>
              <a:rect l="l" t="t" r="r" b="b"/>
              <a:pathLst>
                <a:path w="4233333" h="524510">
                  <a:moveTo>
                    <a:pt x="4233333" y="0"/>
                  </a:moveTo>
                  <a:lnTo>
                    <a:pt x="357547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3485304" y="0"/>
                  </a:lnTo>
                  <a:lnTo>
                    <a:pt x="3485304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01186" y="7333813"/>
            <a:ext cx="4615210" cy="1702521"/>
            <a:chOff x="0" y="0"/>
            <a:chExt cx="7370882" cy="27190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450850"/>
              <a:ext cx="7370882" cy="2269490"/>
            </a:xfrm>
            <a:custGeom>
              <a:avLst/>
              <a:gdLst/>
              <a:ahLst/>
              <a:cxnLst/>
              <a:rect l="l" t="t" r="r" b="b"/>
              <a:pathLst>
                <a:path w="7370882" h="2269490">
                  <a:moveTo>
                    <a:pt x="6781602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6781602" y="2269490"/>
                  </a:lnTo>
                  <a:lnTo>
                    <a:pt x="6781602" y="2268220"/>
                  </a:lnTo>
                  <a:lnTo>
                    <a:pt x="7370882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608790" y="5574584"/>
            <a:ext cx="12061921" cy="1900377"/>
            <a:chOff x="0" y="0"/>
            <a:chExt cx="17258264" cy="27190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450850"/>
              <a:ext cx="17258264" cy="2269490"/>
            </a:xfrm>
            <a:custGeom>
              <a:avLst/>
              <a:gdLst/>
              <a:ahLst/>
              <a:cxnLst/>
              <a:rect l="l" t="t" r="r" b="b"/>
              <a:pathLst>
                <a:path w="17258264" h="2269490">
                  <a:moveTo>
                    <a:pt x="16668984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6668984" y="2269490"/>
                  </a:lnTo>
                  <a:lnTo>
                    <a:pt x="16668984" y="2268220"/>
                  </a:lnTo>
                  <a:lnTo>
                    <a:pt x="17258264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681737" y="2842704"/>
            <a:ext cx="12392701" cy="2574329"/>
            <a:chOff x="0" y="0"/>
            <a:chExt cx="13089475" cy="27190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450850"/>
              <a:ext cx="13089475" cy="2269490"/>
            </a:xfrm>
            <a:custGeom>
              <a:avLst/>
              <a:gdLst/>
              <a:ahLst/>
              <a:cxnLst/>
              <a:rect l="l" t="t" r="r" b="b"/>
              <a:pathLst>
                <a:path w="13089475" h="2269490">
                  <a:moveTo>
                    <a:pt x="12500195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2500195" y="2269490"/>
                  </a:lnTo>
                  <a:lnTo>
                    <a:pt x="12500195" y="2268220"/>
                  </a:lnTo>
                  <a:lnTo>
                    <a:pt x="13089475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5063951" y="502265"/>
            <a:ext cx="9324921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322382" y="3673315"/>
            <a:ext cx="6919124" cy="147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0"/>
              </a:lnSpc>
            </a:pPr>
            <a:r>
              <a:rPr lang="en-US" sz="4192" dirty="0">
                <a:solidFill>
                  <a:srgbClr val="FF1616"/>
                </a:solidFill>
                <a:latin typeface="Now Bold"/>
              </a:rPr>
              <a:t> REALIZĒTS</a:t>
            </a:r>
          </a:p>
          <a:p>
            <a:pPr algn="ctr">
              <a:lnSpc>
                <a:spcPts val="5870"/>
              </a:lnSpc>
            </a:pPr>
            <a:r>
              <a:rPr lang="en-US" sz="4192" dirty="0">
                <a:solidFill>
                  <a:srgbClr val="FF1616"/>
                </a:solidFill>
                <a:latin typeface="Now Bold"/>
              </a:rPr>
              <a:t> PROJEKTS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275612" y="6288184"/>
            <a:ext cx="10728275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rgbClr val="FFFDFD"/>
                </a:solidFill>
                <a:latin typeface="Now Bold"/>
              </a:rPr>
              <a:t>PROJEKTA </a:t>
            </a:r>
            <a:r>
              <a:rPr lang="en-US" sz="4700" dirty="0" smtClean="0">
                <a:solidFill>
                  <a:srgbClr val="FFFDFD"/>
                </a:solidFill>
                <a:latin typeface="Now Bold"/>
              </a:rPr>
              <a:t>REZ</a:t>
            </a:r>
            <a:r>
              <a:rPr lang="lv-LV" sz="4700" dirty="0" smtClean="0">
                <a:solidFill>
                  <a:srgbClr val="FFFDFD"/>
                </a:solidFill>
                <a:latin typeface="Now Bold"/>
              </a:rPr>
              <a:t>U</a:t>
            </a:r>
            <a:r>
              <a:rPr lang="en-US" sz="4700" dirty="0" smtClean="0">
                <a:solidFill>
                  <a:srgbClr val="FFFDFD"/>
                </a:solidFill>
                <a:latin typeface="Now Bold"/>
              </a:rPr>
              <a:t>LTĀTU </a:t>
            </a:r>
            <a:r>
              <a:rPr lang="en-US" sz="4700" dirty="0">
                <a:solidFill>
                  <a:srgbClr val="FFFDFD"/>
                </a:solidFill>
                <a:latin typeface="Now Bold"/>
              </a:rPr>
              <a:t>IZPLATĪŠANA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43769" y="3455281"/>
            <a:ext cx="1220363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FFFDFD"/>
                </a:solidFill>
                <a:latin typeface="Now Bold"/>
              </a:rPr>
              <a:t>ATSKAIŠU SAGATAVOŠANA UN </a:t>
            </a:r>
            <a:r>
              <a:rPr lang="en-US" sz="4500" dirty="0" smtClean="0">
                <a:solidFill>
                  <a:srgbClr val="FFFDFD"/>
                </a:solidFill>
                <a:latin typeface="Now Bold"/>
              </a:rPr>
              <a:t>IESNIEGŠAN</a:t>
            </a:r>
            <a:r>
              <a:rPr lang="lv-LV" sz="4500" dirty="0" smtClean="0">
                <a:solidFill>
                  <a:srgbClr val="FFFDFD"/>
                </a:solidFill>
                <a:latin typeface="Now Bold"/>
              </a:rPr>
              <a:t>A</a:t>
            </a:r>
            <a:r>
              <a:rPr lang="en-US" sz="4500" dirty="0" smtClean="0">
                <a:solidFill>
                  <a:srgbClr val="FFFDFD"/>
                </a:solidFill>
                <a:latin typeface="Now Bold"/>
              </a:rPr>
              <a:t> </a:t>
            </a:r>
            <a:r>
              <a:rPr lang="en-US" sz="4500" dirty="0">
                <a:solidFill>
                  <a:srgbClr val="FFFDFD"/>
                </a:solidFill>
                <a:latin typeface="Now Bold"/>
              </a:rPr>
              <a:t>NACIONĀLAJĀ AĢRNTŪRĀ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01186" y="7893808"/>
            <a:ext cx="461521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lv-LV" sz="5000" dirty="0" smtClean="0">
                <a:solidFill>
                  <a:srgbClr val="FFFDFD"/>
                </a:solidFill>
                <a:latin typeface="Now Bold Bold"/>
              </a:rPr>
              <a:t>NOSLĒGUMS</a:t>
            </a:r>
            <a:endParaRPr lang="en-US" sz="5000" dirty="0">
              <a:solidFill>
                <a:srgbClr val="FFFDFD"/>
              </a:solidFill>
              <a:latin typeface="Now Bo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139527" y="9432737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26" name="Attēls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27" name="Attēls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23916" y="3298868"/>
            <a:ext cx="17764084" cy="5578431"/>
            <a:chOff x="0" y="0"/>
            <a:chExt cx="7407405" cy="2354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07406" cy="2453080"/>
            </a:xfrm>
            <a:custGeom>
              <a:avLst/>
              <a:gdLst/>
              <a:ahLst/>
              <a:cxnLst/>
              <a:rect l="l" t="t" r="r" b="b"/>
              <a:pathLst>
                <a:path w="7407406" h="2453080">
                  <a:moveTo>
                    <a:pt x="6785106" y="1882850"/>
                  </a:moveTo>
                  <a:cubicBezTo>
                    <a:pt x="6785106" y="1876500"/>
                    <a:pt x="6786376" y="1871420"/>
                    <a:pt x="6786376" y="1863800"/>
                  </a:cubicBezTo>
                  <a:lnTo>
                    <a:pt x="6786376" y="490220"/>
                  </a:lnTo>
                  <a:cubicBezTo>
                    <a:pt x="6786376" y="220980"/>
                    <a:pt x="6576826" y="0"/>
                    <a:pt x="6320286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863800"/>
                  </a:lnTo>
                  <a:cubicBezTo>
                    <a:pt x="0" y="2133040"/>
                    <a:pt x="209550" y="2354020"/>
                    <a:pt x="466090" y="2354020"/>
                  </a:cubicBezTo>
                  <a:lnTo>
                    <a:pt x="6319015" y="2354020"/>
                  </a:lnTo>
                  <a:cubicBezTo>
                    <a:pt x="6432045" y="2354020"/>
                    <a:pt x="6536186" y="2310840"/>
                    <a:pt x="6616195" y="2240990"/>
                  </a:cubicBezTo>
                  <a:cubicBezTo>
                    <a:pt x="6747005" y="2312110"/>
                    <a:pt x="7059426" y="2453080"/>
                    <a:pt x="7406136" y="2246070"/>
                  </a:cubicBezTo>
                  <a:cubicBezTo>
                    <a:pt x="7407406" y="2246070"/>
                    <a:pt x="7094986" y="2247340"/>
                    <a:pt x="6785106" y="1882850"/>
                  </a:cubicBezTo>
                  <a:lnTo>
                    <a:pt x="6785106" y="188285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258101" y="9461705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11282" y="519127"/>
            <a:ext cx="9537079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359" y="2330725"/>
            <a:ext cx="15113176" cy="6186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1"/>
              </a:lnSpc>
            </a:pPr>
            <a:endParaRPr dirty="0"/>
          </a:p>
          <a:p>
            <a:pPr algn="just">
              <a:lnSpc>
                <a:spcPts val="5441"/>
              </a:lnSpc>
            </a:pPr>
            <a:endParaRPr lang="lv-LV" sz="3200" dirty="0" smtClean="0">
              <a:solidFill>
                <a:srgbClr val="000000"/>
              </a:solidFill>
              <a:latin typeface="Alegreya SC Bold" panose="020B0604020202020204" charset="-70"/>
            </a:endParaRP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DALĪBA </a:t>
            </a:r>
            <a:r>
              <a:rPr lang="en-US" sz="2600" b="1" dirty="0">
                <a:solidFill>
                  <a:srgbClr val="000000"/>
                </a:solidFill>
                <a:latin typeface="Sitka Text" panose="02000505000000020004" pitchFamily="2" charset="0"/>
              </a:rPr>
              <a:t>ERASMUS+ </a:t>
            </a:r>
            <a:r>
              <a:rPr lang="lv-LV" sz="2600" b="1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PROJEKTOS: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SNIEDZ 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IESPĒJU PAAUGSTINĀT SAVU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KAPACITĀTI</a:t>
            </a:r>
            <a:r>
              <a:rPr lang="lv-LV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UN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DARBOTIES 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STARPTAUTISKĀ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LĪMENĪ</a:t>
            </a:r>
            <a:r>
              <a:rPr lang="lv-LV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VEICINA IZPRATNI PAR SOCIĀLI AKTUĀLIEM TEMATIEM, TĀDĒJĀDI STIMULĒJOT IESAISTĪŠANOS AKTĪVĀ LĪDZDALĪBĀ</a:t>
            </a:r>
            <a:r>
              <a:rPr lang="lv-LV" sz="2600" dirty="0">
                <a:solidFill>
                  <a:srgbClr val="000000"/>
                </a:solidFill>
                <a:latin typeface="Sitka Text" panose="02000505000000020004" pitchFamily="2" charset="0"/>
              </a:rPr>
              <a:t>;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endParaRPr lang="lv-LV" sz="2600" dirty="0">
              <a:solidFill>
                <a:srgbClr val="000000"/>
              </a:solidFill>
              <a:latin typeface="Sitka Text" panose="02000505000000020004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DOD IESPĒJU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APMAINĪTIES 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UN SALĪDZINĀT IDEJAS,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P</a:t>
            </a:r>
            <a:r>
              <a:rPr lang="lv-LV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IEREZI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UN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METODES</a:t>
            </a:r>
            <a:r>
              <a:rPr lang="lv-LV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PALĪDZ 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APGŪT UN ATTĪSTĪT KOMPETENCES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DZĪVEI 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UN PROFESIONĀLAJAI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NĀKOTNEI</a:t>
            </a:r>
            <a:r>
              <a:rPr lang="lv-LV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VEICINA </a:t>
            </a:r>
            <a:r>
              <a:rPr lang="en-US" sz="2600" dirty="0">
                <a:solidFill>
                  <a:srgbClr val="000000"/>
                </a:solidFill>
                <a:latin typeface="Sitka Text" panose="02000505000000020004" pitchFamily="2" charset="0"/>
              </a:rPr>
              <a:t>STARPKULTŪRU DIALOGU UN MĀCĪŠANOS, KĀ ARĪ RADA PIEDERĪBAS SAJŪTU </a:t>
            </a:r>
            <a:r>
              <a:rPr lang="en-US" sz="26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EIROPAI.</a:t>
            </a:r>
            <a:endParaRPr lang="lv-LV" sz="26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11" name="Attēls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2" name="Attēls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206843" y="264172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736106" y="3601366"/>
            <a:ext cx="14779905" cy="5193554"/>
            <a:chOff x="0" y="0"/>
            <a:chExt cx="14531614" cy="51063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31614" cy="5106307"/>
            </a:xfrm>
            <a:custGeom>
              <a:avLst/>
              <a:gdLst/>
              <a:ahLst/>
              <a:cxnLst/>
              <a:rect l="l" t="t" r="r" b="b"/>
              <a:pathLst>
                <a:path w="14531614" h="5106307">
                  <a:moveTo>
                    <a:pt x="13514344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2836779"/>
                  </a:lnTo>
                  <a:cubicBezTo>
                    <a:pt x="0" y="3357517"/>
                    <a:pt x="455930" y="3813447"/>
                    <a:pt x="1017270" y="3813447"/>
                  </a:cubicBezTo>
                  <a:lnTo>
                    <a:pt x="1800860" y="3813447"/>
                  </a:lnTo>
                  <a:lnTo>
                    <a:pt x="1800860" y="5106307"/>
                  </a:lnTo>
                  <a:lnTo>
                    <a:pt x="2532380" y="3813447"/>
                  </a:lnTo>
                  <a:lnTo>
                    <a:pt x="13514344" y="3813447"/>
                  </a:lnTo>
                  <a:cubicBezTo>
                    <a:pt x="14075683" y="3813447"/>
                    <a:pt x="14531614" y="3357517"/>
                    <a:pt x="14531614" y="2836779"/>
                  </a:cubicBezTo>
                  <a:lnTo>
                    <a:pt x="14531614" y="1017270"/>
                  </a:lnTo>
                  <a:cubicBezTo>
                    <a:pt x="14531614" y="455930"/>
                    <a:pt x="14076955" y="0"/>
                    <a:pt x="13514344" y="0"/>
                  </a:cubicBezTo>
                  <a:lnTo>
                    <a:pt x="13514344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768084" y="3972708"/>
            <a:ext cx="14891171" cy="332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7"/>
              </a:lnSpc>
            </a:pP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Erasmus+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projektu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mobilitāte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ir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milzīgs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iedvesmas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avots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nākotnes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plāniem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un,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iespējams</a:t>
            </a:r>
            <a:r>
              <a:rPr lang="en-US" sz="5452" spc="256" dirty="0" smtClean="0">
                <a:solidFill>
                  <a:srgbClr val="000000"/>
                </a:solidFill>
                <a:latin typeface="Alegreya SC Bold"/>
              </a:rPr>
              <a:t>,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īsts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pagrieziena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punkts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endParaRPr lang="lv-LV" sz="5452" spc="256" dirty="0" smtClean="0">
              <a:solidFill>
                <a:srgbClr val="000000"/>
              </a:solidFill>
              <a:latin typeface="Alegreya SC Bold"/>
            </a:endParaRPr>
          </a:p>
          <a:p>
            <a:pPr algn="ctr">
              <a:lnSpc>
                <a:spcPts val="5507"/>
              </a:lnSpc>
            </a:pPr>
            <a:r>
              <a:rPr lang="en-US" sz="5452" spc="256" dirty="0" err="1" smtClean="0">
                <a:solidFill>
                  <a:srgbClr val="000000"/>
                </a:solidFill>
                <a:latin typeface="Alegreya SC Bold"/>
              </a:rPr>
              <a:t>tavai</a:t>
            </a:r>
            <a:r>
              <a:rPr lang="en-US" sz="5452" spc="256" dirty="0" smtClean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>
                <a:solidFill>
                  <a:srgbClr val="000000"/>
                </a:solidFill>
                <a:latin typeface="Alegreya SC Bold"/>
              </a:rPr>
              <a:t>nākotnes</a:t>
            </a:r>
            <a:r>
              <a:rPr lang="en-US" sz="5452" spc="256" dirty="0">
                <a:solidFill>
                  <a:srgbClr val="000000"/>
                </a:solidFill>
                <a:latin typeface="Alegreya SC Bold"/>
              </a:rPr>
              <a:t> </a:t>
            </a:r>
            <a:r>
              <a:rPr lang="en-US" sz="5452" spc="256" dirty="0" err="1" smtClean="0">
                <a:solidFill>
                  <a:srgbClr val="000000"/>
                </a:solidFill>
                <a:latin typeface="Alegreya SC Bold"/>
              </a:rPr>
              <a:t>karjerai</a:t>
            </a:r>
            <a:endParaRPr lang="en-US" sz="5452" spc="256" dirty="0">
              <a:solidFill>
                <a:srgbClr val="000000"/>
              </a:solidFill>
              <a:latin typeface="Alegreya SC Bold"/>
            </a:endParaRPr>
          </a:p>
          <a:p>
            <a:pPr algn="ctr">
              <a:lnSpc>
                <a:spcPts val="3110"/>
              </a:lnSpc>
            </a:pPr>
            <a:endParaRPr lang="en-US" sz="5452" spc="256" dirty="0">
              <a:solidFill>
                <a:srgbClr val="000000"/>
              </a:solidFill>
              <a:latin typeface="Alegreya S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37469" y="689975"/>
            <a:ext cx="934780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 smtClean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 smtClean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</a:t>
            </a: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PA SOLIM </a:t>
            </a:r>
          </a:p>
        </p:txBody>
      </p:sp>
      <p:sp>
        <p:nvSpPr>
          <p:cNvPr id="12" name="Taisnstūris 11"/>
          <p:cNvSpPr/>
          <p:nvPr/>
        </p:nvSpPr>
        <p:spPr>
          <a:xfrm>
            <a:off x="5524197" y="9282839"/>
            <a:ext cx="7378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16" name="Attēls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8" name="Attēls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177350" y="2812747"/>
            <a:ext cx="5933301" cy="2714394"/>
            <a:chOff x="0" y="0"/>
            <a:chExt cx="4701537" cy="2128048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4043677" cy="1603538"/>
            </a:xfrm>
            <a:custGeom>
              <a:avLst/>
              <a:gdLst/>
              <a:ahLst/>
              <a:cxnLst/>
              <a:rect l="l" t="t" r="r" b="b"/>
              <a:pathLst>
                <a:path w="4043677" h="1603538">
                  <a:moveTo>
                    <a:pt x="0" y="0"/>
                  </a:moveTo>
                  <a:lnTo>
                    <a:pt x="4043677" y="0"/>
                  </a:lnTo>
                  <a:lnTo>
                    <a:pt x="4043677" y="1603538"/>
                  </a:lnTo>
                  <a:lnTo>
                    <a:pt x="0" y="1603538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2128048"/>
            </a:xfrm>
            <a:custGeom>
              <a:avLst/>
              <a:gdLst/>
              <a:ahLst/>
              <a:cxnLst/>
              <a:rect l="l" t="t" r="r" b="b"/>
              <a:pathLst>
                <a:path w="657860" h="2128048">
                  <a:moveTo>
                    <a:pt x="657860" y="670560"/>
                  </a:moveTo>
                  <a:lnTo>
                    <a:pt x="657860" y="1517178"/>
                  </a:lnTo>
                  <a:lnTo>
                    <a:pt x="657860" y="1517178"/>
                  </a:lnTo>
                  <a:lnTo>
                    <a:pt x="657860" y="1603538"/>
                  </a:lnTo>
                  <a:lnTo>
                    <a:pt x="0" y="2128048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1603538"/>
              <a:ext cx="4701537" cy="524510"/>
            </a:xfrm>
            <a:custGeom>
              <a:avLst/>
              <a:gdLst/>
              <a:ahLst/>
              <a:cxnLst/>
              <a:rect l="l" t="t" r="r" b="b"/>
              <a:pathLst>
                <a:path w="4701537" h="524510">
                  <a:moveTo>
                    <a:pt x="4701537" y="0"/>
                  </a:moveTo>
                  <a:lnTo>
                    <a:pt x="4043677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3953507" y="0"/>
                  </a:lnTo>
                  <a:lnTo>
                    <a:pt x="3953507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23916" y="3276785"/>
            <a:ext cx="4858104" cy="2250368"/>
            <a:chOff x="0" y="0"/>
            <a:chExt cx="5869940" cy="27190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479055" y="6462054"/>
            <a:ext cx="6147858" cy="2139076"/>
            <a:chOff x="0" y="0"/>
            <a:chExt cx="7814802" cy="27190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450850"/>
              <a:ext cx="7814802" cy="2269490"/>
            </a:xfrm>
            <a:custGeom>
              <a:avLst/>
              <a:gdLst/>
              <a:ahLst/>
              <a:cxnLst/>
              <a:rect l="l" t="t" r="r" b="b"/>
              <a:pathLst>
                <a:path w="7814802" h="2269490">
                  <a:moveTo>
                    <a:pt x="7225522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7225522" y="2269490"/>
                  </a:lnTo>
                  <a:lnTo>
                    <a:pt x="7225522" y="2268220"/>
                  </a:lnTo>
                  <a:lnTo>
                    <a:pt x="7814802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793573" y="3671317"/>
            <a:ext cx="5029200" cy="2329623"/>
            <a:chOff x="0" y="0"/>
            <a:chExt cx="5869940" cy="2719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321240" y="6555119"/>
            <a:ext cx="4463722" cy="2067683"/>
            <a:chOff x="0" y="0"/>
            <a:chExt cx="5869940" cy="27190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5926685" y="3247808"/>
            <a:ext cx="6866889" cy="1154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4"/>
              </a:lnSpc>
              <a:spcBef>
                <a:spcPct val="0"/>
              </a:spcBef>
            </a:pPr>
            <a:r>
              <a:rPr lang="en-US" sz="6760">
                <a:solidFill>
                  <a:srgbClr val="FF1616"/>
                </a:solidFill>
                <a:latin typeface="Open Sans Bold"/>
              </a:rPr>
              <a:t>IDEJA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96142" y="9529667"/>
            <a:ext cx="1229571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  <a:p>
            <a:pPr algn="ctr">
              <a:lnSpc>
                <a:spcPts val="4759"/>
              </a:lnSpc>
            </a:pPr>
            <a:endParaRPr lang="en-US" sz="3000" dirty="0">
              <a:solidFill>
                <a:srgbClr val="000000"/>
              </a:solidFill>
              <a:latin typeface="Titillium Web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15365" y="3743154"/>
            <a:ext cx="4315777" cy="178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sz="5114">
                <a:solidFill>
                  <a:srgbClr val="FFFDFD"/>
                </a:solidFill>
                <a:latin typeface="Now Bold"/>
              </a:rPr>
              <a:t>ZINĀŠANU IEGUVE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78967" y="6898286"/>
            <a:ext cx="3735388" cy="176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DFD"/>
                </a:solidFill>
                <a:latin typeface="Now Bold"/>
              </a:rPr>
              <a:t>IT</a:t>
            </a:r>
            <a:r>
              <a:rPr lang="lv-LV" sz="5000" dirty="0">
                <a:solidFill>
                  <a:srgbClr val="FFFDFD"/>
                </a:solidFill>
                <a:latin typeface="Now Bold"/>
              </a:rPr>
              <a:t> </a:t>
            </a:r>
            <a:r>
              <a:rPr lang="en-US" sz="5000" dirty="0">
                <a:solidFill>
                  <a:srgbClr val="FFFDFD"/>
                </a:solidFill>
                <a:latin typeface="Now Bold"/>
              </a:rPr>
              <a:t>PRASMES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047353" y="4222750"/>
            <a:ext cx="4448175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DFD"/>
                </a:solidFill>
                <a:latin typeface="Now Bold"/>
              </a:rPr>
              <a:t>SVEŠVALODU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DFD"/>
                </a:solidFill>
                <a:latin typeface="Now Bold"/>
              </a:rPr>
              <a:t>APGUVE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33736" y="6866226"/>
            <a:ext cx="543691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DFD"/>
                </a:solidFill>
                <a:latin typeface="Now Bold"/>
              </a:rPr>
              <a:t>KOMPETENČU </a:t>
            </a:r>
          </a:p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FFFDFD"/>
                </a:solidFill>
                <a:latin typeface="Now Bold"/>
              </a:rPr>
              <a:t>PAPILDINĀŠA</a:t>
            </a:r>
            <a:r>
              <a:rPr lang="lv-LV" sz="5000" dirty="0">
                <a:solidFill>
                  <a:srgbClr val="FFFDFD"/>
                </a:solidFill>
                <a:latin typeface="Now Bold"/>
              </a:rPr>
              <a:t>N</a:t>
            </a:r>
            <a:r>
              <a:rPr lang="en-US" sz="5000" dirty="0" smtClean="0">
                <a:solidFill>
                  <a:srgbClr val="FFFDFD"/>
                </a:solidFill>
                <a:latin typeface="Now Bold"/>
              </a:rPr>
              <a:t>A</a:t>
            </a:r>
            <a:endParaRPr lang="en-US" sz="5000" dirty="0">
              <a:solidFill>
                <a:srgbClr val="FFFDFD"/>
              </a:solidFill>
              <a:latin typeface="Now Bold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35" name="Attēls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7" name="Attēls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  <p:sp>
        <p:nvSpPr>
          <p:cNvPr id="38" name="Taisnstūris 37"/>
          <p:cNvSpPr/>
          <p:nvPr/>
        </p:nvSpPr>
        <p:spPr>
          <a:xfrm>
            <a:off x="4831142" y="568364"/>
            <a:ext cx="102024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993952" y="2732752"/>
            <a:ext cx="6640672" cy="2894285"/>
            <a:chOff x="0" y="0"/>
            <a:chExt cx="6637629" cy="2862248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5979769" cy="2337738"/>
            </a:xfrm>
            <a:custGeom>
              <a:avLst/>
              <a:gdLst/>
              <a:ahLst/>
              <a:cxnLst/>
              <a:rect l="l" t="t" r="r" b="b"/>
              <a:pathLst>
                <a:path w="5979769" h="2337738">
                  <a:moveTo>
                    <a:pt x="0" y="0"/>
                  </a:moveTo>
                  <a:lnTo>
                    <a:pt x="5979769" y="0"/>
                  </a:lnTo>
                  <a:lnTo>
                    <a:pt x="5979769" y="2337738"/>
                  </a:lnTo>
                  <a:lnTo>
                    <a:pt x="0" y="2337738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2862248"/>
            </a:xfrm>
            <a:custGeom>
              <a:avLst/>
              <a:gdLst/>
              <a:ahLst/>
              <a:cxnLst/>
              <a:rect l="l" t="t" r="r" b="b"/>
              <a:pathLst>
                <a:path w="657860" h="2862248">
                  <a:moveTo>
                    <a:pt x="657860" y="670560"/>
                  </a:moveTo>
                  <a:lnTo>
                    <a:pt x="657860" y="2251378"/>
                  </a:lnTo>
                  <a:lnTo>
                    <a:pt x="657860" y="2251378"/>
                  </a:lnTo>
                  <a:lnTo>
                    <a:pt x="657860" y="2337738"/>
                  </a:lnTo>
                  <a:lnTo>
                    <a:pt x="0" y="2862248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337738"/>
              <a:ext cx="6637629" cy="524510"/>
            </a:xfrm>
            <a:custGeom>
              <a:avLst/>
              <a:gdLst/>
              <a:ahLst/>
              <a:cxnLst/>
              <a:rect l="l" t="t" r="r" b="b"/>
              <a:pathLst>
                <a:path w="6637629" h="524510">
                  <a:moveTo>
                    <a:pt x="6637629" y="0"/>
                  </a:moveTo>
                  <a:lnTo>
                    <a:pt x="5979769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889599" y="0"/>
                  </a:lnTo>
                  <a:lnTo>
                    <a:pt x="5889599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58878" y="3388312"/>
            <a:ext cx="2705106" cy="26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933" r="933"/>
          <a:stretch>
            <a:fillRect/>
          </a:stretch>
        </p:blipFill>
        <p:spPr>
          <a:xfrm>
            <a:off x="3092892" y="2979393"/>
            <a:ext cx="2343359" cy="297251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513883">
            <a:off x="541505" y="6101367"/>
            <a:ext cx="5308061" cy="2336492"/>
            <a:chOff x="0" y="0"/>
            <a:chExt cx="6177203" cy="27190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450850"/>
              <a:ext cx="6177203" cy="2269490"/>
            </a:xfrm>
            <a:custGeom>
              <a:avLst/>
              <a:gdLst/>
              <a:ahLst/>
              <a:cxnLst/>
              <a:rect l="l" t="t" r="r" b="b"/>
              <a:pathLst>
                <a:path w="6177203" h="2269490">
                  <a:moveTo>
                    <a:pt x="5587923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587923" y="2269490"/>
                  </a:lnTo>
                  <a:lnTo>
                    <a:pt x="5587923" y="2268220"/>
                  </a:lnTo>
                  <a:lnTo>
                    <a:pt x="6177203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448632">
            <a:off x="6274405" y="6162820"/>
            <a:ext cx="4778700" cy="2213587"/>
            <a:chOff x="0" y="0"/>
            <a:chExt cx="5869940" cy="27190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390866">
            <a:off x="11528219" y="6001448"/>
            <a:ext cx="5111392" cy="2367696"/>
            <a:chOff x="0" y="0"/>
            <a:chExt cx="5869940" cy="2719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427850" y="530116"/>
            <a:ext cx="10590485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76368" y="3549469"/>
            <a:ext cx="5174310" cy="96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1"/>
              </a:lnSpc>
              <a:spcBef>
                <a:spcPct val="0"/>
              </a:spcBef>
            </a:pPr>
            <a:r>
              <a:rPr lang="en-US" sz="5594" dirty="0">
                <a:solidFill>
                  <a:srgbClr val="FF1616"/>
                </a:solidFill>
                <a:latin typeface="Open Sans Bold"/>
              </a:rPr>
              <a:t>IDEJU ANALĪZE</a:t>
            </a:r>
          </a:p>
        </p:txBody>
      </p:sp>
      <p:sp>
        <p:nvSpPr>
          <p:cNvPr id="20" name="TextBox 20"/>
          <p:cNvSpPr txBox="1"/>
          <p:nvPr/>
        </p:nvSpPr>
        <p:spPr>
          <a:xfrm rot="-488714">
            <a:off x="799558" y="7012069"/>
            <a:ext cx="47787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DFD"/>
                </a:solidFill>
                <a:latin typeface="Now Bold"/>
              </a:rPr>
              <a:t>PĀRSKATĀMA</a:t>
            </a:r>
          </a:p>
        </p:txBody>
      </p:sp>
      <p:sp>
        <p:nvSpPr>
          <p:cNvPr id="21" name="TextBox 21"/>
          <p:cNvSpPr txBox="1"/>
          <p:nvPr/>
        </p:nvSpPr>
        <p:spPr>
          <a:xfrm rot="-500869">
            <a:off x="6598730" y="7042072"/>
            <a:ext cx="4116794" cy="86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1"/>
              </a:lnSpc>
            </a:pPr>
            <a:r>
              <a:rPr lang="en-US" sz="5065">
                <a:solidFill>
                  <a:srgbClr val="FFFDFD"/>
                </a:solidFill>
                <a:latin typeface="Now Bold"/>
              </a:rPr>
              <a:t>REĀLA</a:t>
            </a:r>
          </a:p>
        </p:txBody>
      </p:sp>
      <p:sp>
        <p:nvSpPr>
          <p:cNvPr id="22" name="TextBox 22"/>
          <p:cNvSpPr txBox="1"/>
          <p:nvPr/>
        </p:nvSpPr>
        <p:spPr>
          <a:xfrm rot="-423091">
            <a:off x="12247582" y="6980204"/>
            <a:ext cx="3337964" cy="8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DFD"/>
                </a:solidFill>
                <a:latin typeface="Now Bold"/>
              </a:rPr>
              <a:t>AKTUĀLA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170897" y="9495116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29" name="Attēls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1" name="Attēls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00266" y="3984665"/>
            <a:ext cx="6193804" cy="3164556"/>
            <a:chOff x="0" y="0"/>
            <a:chExt cx="5215679" cy="2636520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4557819" cy="2112010"/>
            </a:xfrm>
            <a:custGeom>
              <a:avLst/>
              <a:gdLst/>
              <a:ahLst/>
              <a:cxnLst/>
              <a:rect l="l" t="t" r="r" b="b"/>
              <a:pathLst>
                <a:path w="4557819" h="2112010">
                  <a:moveTo>
                    <a:pt x="0" y="0"/>
                  </a:moveTo>
                  <a:lnTo>
                    <a:pt x="4557819" y="0"/>
                  </a:lnTo>
                  <a:lnTo>
                    <a:pt x="4557819" y="2112010"/>
                  </a:lnTo>
                  <a:lnTo>
                    <a:pt x="0" y="211201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2636520"/>
            </a:xfrm>
            <a:custGeom>
              <a:avLst/>
              <a:gdLst/>
              <a:ahLst/>
              <a:cxnLst/>
              <a:rect l="l" t="t" r="r" b="b"/>
              <a:pathLst>
                <a:path w="657860" h="2636520">
                  <a:moveTo>
                    <a:pt x="657860" y="670560"/>
                  </a:moveTo>
                  <a:lnTo>
                    <a:pt x="657860" y="2025650"/>
                  </a:lnTo>
                  <a:lnTo>
                    <a:pt x="657860" y="2025650"/>
                  </a:lnTo>
                  <a:lnTo>
                    <a:pt x="657860" y="2112010"/>
                  </a:lnTo>
                  <a:lnTo>
                    <a:pt x="0" y="2636520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112010"/>
              <a:ext cx="5215679" cy="524510"/>
            </a:xfrm>
            <a:custGeom>
              <a:avLst/>
              <a:gdLst/>
              <a:ahLst/>
              <a:cxnLst/>
              <a:rect l="l" t="t" r="r" b="b"/>
              <a:pathLst>
                <a:path w="5215679" h="524510">
                  <a:moveTo>
                    <a:pt x="5215679" y="0"/>
                  </a:moveTo>
                  <a:lnTo>
                    <a:pt x="4557819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467649" y="0"/>
                  </a:lnTo>
                  <a:lnTo>
                    <a:pt x="4467649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7012440">
            <a:off x="7880225" y="4755889"/>
            <a:ext cx="946761" cy="1488755"/>
            <a:chOff x="0" y="0"/>
            <a:chExt cx="1042670" cy="1639570"/>
          </a:xfrm>
        </p:grpSpPr>
        <p:sp>
          <p:nvSpPr>
            <p:cNvPr id="8" name="Freeform 8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1042A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758605" y="3780177"/>
            <a:ext cx="7691195" cy="3573531"/>
            <a:chOff x="0" y="0"/>
            <a:chExt cx="6750911" cy="3946041"/>
          </a:xfrm>
        </p:grpSpPr>
        <p:sp>
          <p:nvSpPr>
            <p:cNvPr id="11" name="Freeform 11"/>
            <p:cNvSpPr/>
            <p:nvPr/>
          </p:nvSpPr>
          <p:spPr>
            <a:xfrm>
              <a:off x="657860" y="0"/>
              <a:ext cx="6093051" cy="3421531"/>
            </a:xfrm>
            <a:custGeom>
              <a:avLst/>
              <a:gdLst/>
              <a:ahLst/>
              <a:cxnLst/>
              <a:rect l="l" t="t" r="r" b="b"/>
              <a:pathLst>
                <a:path w="6093051" h="3421531">
                  <a:moveTo>
                    <a:pt x="0" y="0"/>
                  </a:moveTo>
                  <a:lnTo>
                    <a:pt x="6093051" y="0"/>
                  </a:lnTo>
                  <a:lnTo>
                    <a:pt x="6093051" y="3421531"/>
                  </a:lnTo>
                  <a:lnTo>
                    <a:pt x="0" y="3421531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57860" cy="3946041"/>
            </a:xfrm>
            <a:custGeom>
              <a:avLst/>
              <a:gdLst/>
              <a:ahLst/>
              <a:cxnLst/>
              <a:rect l="l" t="t" r="r" b="b"/>
              <a:pathLst>
                <a:path w="657860" h="3946041">
                  <a:moveTo>
                    <a:pt x="657860" y="670560"/>
                  </a:moveTo>
                  <a:lnTo>
                    <a:pt x="657860" y="3335171"/>
                  </a:lnTo>
                  <a:lnTo>
                    <a:pt x="657860" y="3335171"/>
                  </a:lnTo>
                  <a:lnTo>
                    <a:pt x="657860" y="3421531"/>
                  </a:lnTo>
                  <a:lnTo>
                    <a:pt x="0" y="3946041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3421531"/>
              <a:ext cx="6750911" cy="524510"/>
            </a:xfrm>
            <a:custGeom>
              <a:avLst/>
              <a:gdLst/>
              <a:ahLst/>
              <a:cxnLst/>
              <a:rect l="l" t="t" r="r" b="b"/>
              <a:pathLst>
                <a:path w="6750911" h="524510">
                  <a:moveTo>
                    <a:pt x="6750911" y="0"/>
                  </a:moveTo>
                  <a:lnTo>
                    <a:pt x="6093052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6002881" y="0"/>
                  </a:lnTo>
                  <a:lnTo>
                    <a:pt x="6002881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00149" y="4224515"/>
            <a:ext cx="1799299" cy="220595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06462" y="3943996"/>
            <a:ext cx="5825249" cy="2354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9"/>
              </a:lnSpc>
            </a:pPr>
            <a:r>
              <a:rPr lang="en-US" sz="6757" dirty="0">
                <a:solidFill>
                  <a:srgbClr val="000000"/>
                </a:solidFill>
                <a:latin typeface="Open Sans Bold"/>
              </a:rPr>
              <a:t>IDEJU ANALĪZE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13955" y="4224515"/>
            <a:ext cx="4835843" cy="23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8"/>
              </a:lnSpc>
            </a:pPr>
            <a:r>
              <a:rPr lang="en-US" sz="6720" dirty="0">
                <a:solidFill>
                  <a:srgbClr val="FF1616"/>
                </a:solidFill>
                <a:latin typeface="Open Sans Bold"/>
              </a:rPr>
              <a:t>PROJEKTA</a:t>
            </a:r>
          </a:p>
          <a:p>
            <a:pPr algn="ctr">
              <a:lnSpc>
                <a:spcPts val="9408"/>
              </a:lnSpc>
            </a:pPr>
            <a:r>
              <a:rPr lang="en-US" sz="6720" dirty="0">
                <a:solidFill>
                  <a:srgbClr val="FF1616"/>
                </a:solidFill>
                <a:latin typeface="Arimo Bold"/>
              </a:rPr>
              <a:t>UZMETUMS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52726" y="537608"/>
            <a:ext cx="10641524" cy="143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16020" y="9516613"/>
            <a:ext cx="1229571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itillium Web Bold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24" name="Attēls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26" name="Attēls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54073" y="3227280"/>
            <a:ext cx="4366007" cy="2246084"/>
            <a:chOff x="0" y="0"/>
            <a:chExt cx="6418134" cy="3266746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5760274" cy="2742236"/>
            </a:xfrm>
            <a:custGeom>
              <a:avLst/>
              <a:gdLst/>
              <a:ahLst/>
              <a:cxnLst/>
              <a:rect l="l" t="t" r="r" b="b"/>
              <a:pathLst>
                <a:path w="5760274" h="2742236">
                  <a:moveTo>
                    <a:pt x="0" y="0"/>
                  </a:moveTo>
                  <a:lnTo>
                    <a:pt x="5760274" y="0"/>
                  </a:lnTo>
                  <a:lnTo>
                    <a:pt x="5760274" y="2742236"/>
                  </a:lnTo>
                  <a:lnTo>
                    <a:pt x="0" y="2742236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3266746"/>
            </a:xfrm>
            <a:custGeom>
              <a:avLst/>
              <a:gdLst/>
              <a:ahLst/>
              <a:cxnLst/>
              <a:rect l="l" t="t" r="r" b="b"/>
              <a:pathLst>
                <a:path w="657860" h="3266746">
                  <a:moveTo>
                    <a:pt x="657860" y="670560"/>
                  </a:moveTo>
                  <a:lnTo>
                    <a:pt x="657860" y="2655876"/>
                  </a:lnTo>
                  <a:lnTo>
                    <a:pt x="657860" y="2655876"/>
                  </a:lnTo>
                  <a:lnTo>
                    <a:pt x="657860" y="2742236"/>
                  </a:lnTo>
                  <a:lnTo>
                    <a:pt x="0" y="3266746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742236"/>
              <a:ext cx="6418134" cy="524510"/>
            </a:xfrm>
            <a:custGeom>
              <a:avLst/>
              <a:gdLst/>
              <a:ahLst/>
              <a:cxnLst/>
              <a:rect l="l" t="t" r="r" b="b"/>
              <a:pathLst>
                <a:path w="6418134" h="524510">
                  <a:moveTo>
                    <a:pt x="6418134" y="0"/>
                  </a:moveTo>
                  <a:lnTo>
                    <a:pt x="576027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670104" y="0"/>
                  </a:lnTo>
                  <a:lnTo>
                    <a:pt x="5670104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7" name="Group 7"/>
          <p:cNvGrpSpPr/>
          <p:nvPr/>
        </p:nvGrpSpPr>
        <p:grpSpPr>
          <a:xfrm rot="-826032">
            <a:off x="286745" y="6411589"/>
            <a:ext cx="4380308" cy="1969386"/>
            <a:chOff x="0" y="0"/>
            <a:chExt cx="6047754" cy="27190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450850"/>
              <a:ext cx="6047754" cy="2269490"/>
            </a:xfrm>
            <a:custGeom>
              <a:avLst/>
              <a:gdLst/>
              <a:ahLst/>
              <a:cxnLst/>
              <a:rect l="l" t="t" r="r" b="b"/>
              <a:pathLst>
                <a:path w="6047754" h="2269490">
                  <a:moveTo>
                    <a:pt x="5458474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458474" y="2269490"/>
                  </a:lnTo>
                  <a:lnTo>
                    <a:pt x="5458474" y="2268220"/>
                  </a:lnTo>
                  <a:lnTo>
                    <a:pt x="6047754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967921">
            <a:off x="4506858" y="6094149"/>
            <a:ext cx="5197102" cy="2099059"/>
            <a:chOff x="0" y="0"/>
            <a:chExt cx="6732200" cy="27190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450850"/>
              <a:ext cx="6732200" cy="2269490"/>
            </a:xfrm>
            <a:custGeom>
              <a:avLst/>
              <a:gdLst/>
              <a:ahLst/>
              <a:cxnLst/>
              <a:rect l="l" t="t" r="r" b="b"/>
              <a:pathLst>
                <a:path w="6732200" h="2269490">
                  <a:moveTo>
                    <a:pt x="614292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6142920" y="2269490"/>
                  </a:lnTo>
                  <a:lnTo>
                    <a:pt x="6142920" y="2268220"/>
                  </a:lnTo>
                  <a:lnTo>
                    <a:pt x="673220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269573">
            <a:off x="9332981" y="5992198"/>
            <a:ext cx="5074990" cy="1994991"/>
            <a:chOff x="0" y="0"/>
            <a:chExt cx="6916952" cy="27190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450850"/>
              <a:ext cx="6916952" cy="2269490"/>
            </a:xfrm>
            <a:custGeom>
              <a:avLst/>
              <a:gdLst/>
              <a:ahLst/>
              <a:cxnLst/>
              <a:rect l="l" t="t" r="r" b="b"/>
              <a:pathLst>
                <a:path w="6916952" h="2269490">
                  <a:moveTo>
                    <a:pt x="6327672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6327672" y="2269490"/>
                  </a:lnTo>
                  <a:lnTo>
                    <a:pt x="6327672" y="2268220"/>
                  </a:lnTo>
                  <a:lnTo>
                    <a:pt x="6916952" y="113411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347944">
            <a:off x="13306352" y="5903642"/>
            <a:ext cx="4891101" cy="1994529"/>
            <a:chOff x="0" y="0"/>
            <a:chExt cx="6667862" cy="27190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450850"/>
              <a:ext cx="6667861" cy="2269490"/>
            </a:xfrm>
            <a:custGeom>
              <a:avLst/>
              <a:gdLst/>
              <a:ahLst/>
              <a:cxnLst/>
              <a:rect l="l" t="t" r="r" b="b"/>
              <a:pathLst>
                <a:path w="6667861" h="2269490">
                  <a:moveTo>
                    <a:pt x="6078582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6078582" y="2269490"/>
                  </a:lnTo>
                  <a:lnTo>
                    <a:pt x="6078582" y="2268220"/>
                  </a:lnTo>
                  <a:lnTo>
                    <a:pt x="6667861" y="113411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097966" y="2896979"/>
            <a:ext cx="6142963" cy="2464501"/>
            <a:chOff x="0" y="0"/>
            <a:chExt cx="6777497" cy="271907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450850"/>
              <a:ext cx="6777496" cy="2269490"/>
            </a:xfrm>
            <a:custGeom>
              <a:avLst/>
              <a:gdLst/>
              <a:ahLst/>
              <a:cxnLst/>
              <a:rect l="l" t="t" r="r" b="b"/>
              <a:pathLst>
                <a:path w="6777496" h="2269490">
                  <a:moveTo>
                    <a:pt x="6188216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6188216" y="2269490"/>
                  </a:lnTo>
                  <a:lnTo>
                    <a:pt x="6188216" y="2268220"/>
                  </a:lnTo>
                  <a:lnTo>
                    <a:pt x="6777496" y="113411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822103" y="3476887"/>
            <a:ext cx="3229946" cy="156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4"/>
              </a:lnSpc>
            </a:pPr>
            <a:r>
              <a:rPr lang="en-US" sz="4488">
                <a:solidFill>
                  <a:srgbClr val="FF1616"/>
                </a:solidFill>
                <a:latin typeface="Open Sans Bold"/>
              </a:rPr>
              <a:t>PROJEKTA</a:t>
            </a:r>
          </a:p>
          <a:p>
            <a:pPr algn="ctr">
              <a:lnSpc>
                <a:spcPts val="6284"/>
              </a:lnSpc>
            </a:pPr>
            <a:r>
              <a:rPr lang="en-US" sz="4488">
                <a:solidFill>
                  <a:srgbClr val="FF1616"/>
                </a:solidFill>
                <a:latin typeface="Arimo Bold"/>
              </a:rPr>
              <a:t>UZMETUMS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36889" y="448012"/>
            <a:ext cx="10119159" cy="143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24" name="TextBox 24"/>
          <p:cNvSpPr txBox="1"/>
          <p:nvPr/>
        </p:nvSpPr>
        <p:spPr>
          <a:xfrm rot="-830456">
            <a:off x="460777" y="7127020"/>
            <a:ext cx="40108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dirty="0">
                <a:solidFill>
                  <a:srgbClr val="FFFDFD"/>
                </a:solidFill>
                <a:latin typeface="Now Bold"/>
              </a:rPr>
              <a:t>VAJADZĪBAS</a:t>
            </a:r>
          </a:p>
        </p:txBody>
      </p:sp>
      <p:sp>
        <p:nvSpPr>
          <p:cNvPr id="25" name="TextBox 25"/>
          <p:cNvSpPr txBox="1"/>
          <p:nvPr/>
        </p:nvSpPr>
        <p:spPr>
          <a:xfrm rot="-1004257">
            <a:off x="4786836" y="6948528"/>
            <a:ext cx="461089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dirty="0" smtClean="0">
                <a:solidFill>
                  <a:srgbClr val="FFFDFD"/>
                </a:solidFill>
                <a:latin typeface="Now Bold"/>
              </a:rPr>
              <a:t>PRIORITĀTES</a:t>
            </a:r>
            <a:endParaRPr lang="en-US" sz="4800" dirty="0">
              <a:solidFill>
                <a:srgbClr val="FFFDFD"/>
              </a:solidFill>
              <a:latin typeface="Now Bold"/>
            </a:endParaRPr>
          </a:p>
        </p:txBody>
      </p:sp>
      <p:sp>
        <p:nvSpPr>
          <p:cNvPr id="26" name="TextBox 26"/>
          <p:cNvSpPr txBox="1"/>
          <p:nvPr/>
        </p:nvSpPr>
        <p:spPr>
          <a:xfrm rot="-1297334">
            <a:off x="10176759" y="6763338"/>
            <a:ext cx="2649247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dirty="0">
                <a:solidFill>
                  <a:srgbClr val="FFFDFD"/>
                </a:solidFill>
                <a:latin typeface="Now Bold"/>
              </a:rPr>
              <a:t>MĒRĶI</a:t>
            </a:r>
          </a:p>
        </p:txBody>
      </p:sp>
      <p:sp>
        <p:nvSpPr>
          <p:cNvPr id="27" name="TextBox 27"/>
          <p:cNvSpPr txBox="1"/>
          <p:nvPr/>
        </p:nvSpPr>
        <p:spPr>
          <a:xfrm rot="-1461220">
            <a:off x="13273384" y="6667934"/>
            <a:ext cx="4918294" cy="86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5"/>
              </a:lnSpc>
            </a:pPr>
            <a:r>
              <a:rPr lang="en-US" sz="4800" dirty="0">
                <a:solidFill>
                  <a:srgbClr val="FFFDFD"/>
                </a:solidFill>
                <a:latin typeface="Now Bold"/>
              </a:rPr>
              <a:t>MOBILITĀTES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97966" y="3887365"/>
            <a:ext cx="5985887" cy="81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2"/>
              </a:lnSpc>
            </a:pPr>
            <a:r>
              <a:rPr lang="en-US" sz="4644">
                <a:solidFill>
                  <a:srgbClr val="FF1616"/>
                </a:solidFill>
                <a:latin typeface="Now Bold"/>
              </a:rPr>
              <a:t>-ERASMUS PLĀNS-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210087" y="9448010"/>
            <a:ext cx="1229571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35" name="Attēls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6" name="Attēls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5773400" y="342900"/>
            <a:ext cx="2148840" cy="306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27127" y="3080879"/>
            <a:ext cx="5574019" cy="2337129"/>
            <a:chOff x="0" y="0"/>
            <a:chExt cx="7411808" cy="2534105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6753948" cy="2009595"/>
            </a:xfrm>
            <a:custGeom>
              <a:avLst/>
              <a:gdLst/>
              <a:ahLst/>
              <a:cxnLst/>
              <a:rect l="l" t="t" r="r" b="b"/>
              <a:pathLst>
                <a:path w="6753948" h="2009595">
                  <a:moveTo>
                    <a:pt x="0" y="0"/>
                  </a:moveTo>
                  <a:lnTo>
                    <a:pt x="6753948" y="0"/>
                  </a:lnTo>
                  <a:lnTo>
                    <a:pt x="6753948" y="2009595"/>
                  </a:lnTo>
                  <a:lnTo>
                    <a:pt x="0" y="2009595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2534105"/>
            </a:xfrm>
            <a:custGeom>
              <a:avLst/>
              <a:gdLst/>
              <a:ahLst/>
              <a:cxnLst/>
              <a:rect l="l" t="t" r="r" b="b"/>
              <a:pathLst>
                <a:path w="657860" h="2534105">
                  <a:moveTo>
                    <a:pt x="657860" y="670560"/>
                  </a:moveTo>
                  <a:lnTo>
                    <a:pt x="657860" y="1923235"/>
                  </a:lnTo>
                  <a:lnTo>
                    <a:pt x="657860" y="1923235"/>
                  </a:lnTo>
                  <a:lnTo>
                    <a:pt x="657860" y="2009595"/>
                  </a:lnTo>
                  <a:lnTo>
                    <a:pt x="0" y="2534105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009595"/>
              <a:ext cx="7411808" cy="524510"/>
            </a:xfrm>
            <a:custGeom>
              <a:avLst/>
              <a:gdLst/>
              <a:ahLst/>
              <a:cxnLst/>
              <a:rect l="l" t="t" r="r" b="b"/>
              <a:pathLst>
                <a:path w="7411808" h="524510">
                  <a:moveTo>
                    <a:pt x="7411808" y="0"/>
                  </a:moveTo>
                  <a:lnTo>
                    <a:pt x="6753948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6663779" y="0"/>
                  </a:lnTo>
                  <a:lnTo>
                    <a:pt x="6663779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088269" y="6147835"/>
            <a:ext cx="4681909" cy="2427908"/>
            <a:chOff x="0" y="0"/>
            <a:chExt cx="4799182" cy="2462302"/>
          </a:xfrm>
        </p:grpSpPr>
        <p:sp>
          <p:nvSpPr>
            <p:cNvPr id="8" name="Freeform 8"/>
            <p:cNvSpPr/>
            <p:nvPr/>
          </p:nvSpPr>
          <p:spPr>
            <a:xfrm>
              <a:off x="657860" y="0"/>
              <a:ext cx="4141322" cy="1937793"/>
            </a:xfrm>
            <a:custGeom>
              <a:avLst/>
              <a:gdLst/>
              <a:ahLst/>
              <a:cxnLst/>
              <a:rect l="l" t="t" r="r" b="b"/>
              <a:pathLst>
                <a:path w="4141322" h="1937793">
                  <a:moveTo>
                    <a:pt x="0" y="0"/>
                  </a:moveTo>
                  <a:lnTo>
                    <a:pt x="4141322" y="0"/>
                  </a:lnTo>
                  <a:lnTo>
                    <a:pt x="4141322" y="1937793"/>
                  </a:lnTo>
                  <a:lnTo>
                    <a:pt x="0" y="1937793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57860" cy="2462303"/>
            </a:xfrm>
            <a:custGeom>
              <a:avLst/>
              <a:gdLst/>
              <a:ahLst/>
              <a:cxnLst/>
              <a:rect l="l" t="t" r="r" b="b"/>
              <a:pathLst>
                <a:path w="657860" h="2462303">
                  <a:moveTo>
                    <a:pt x="657860" y="670560"/>
                  </a:moveTo>
                  <a:lnTo>
                    <a:pt x="657860" y="1851433"/>
                  </a:lnTo>
                  <a:lnTo>
                    <a:pt x="657860" y="1851433"/>
                  </a:lnTo>
                  <a:lnTo>
                    <a:pt x="657860" y="1937793"/>
                  </a:lnTo>
                  <a:lnTo>
                    <a:pt x="0" y="2462303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1937793"/>
              <a:ext cx="4799182" cy="524510"/>
            </a:xfrm>
            <a:custGeom>
              <a:avLst/>
              <a:gdLst/>
              <a:ahLst/>
              <a:cxnLst/>
              <a:rect l="l" t="t" r="r" b="b"/>
              <a:pathLst>
                <a:path w="4799182" h="524510">
                  <a:moveTo>
                    <a:pt x="4799182" y="0"/>
                  </a:moveTo>
                  <a:lnTo>
                    <a:pt x="4141322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051152" y="0"/>
                  </a:lnTo>
                  <a:lnTo>
                    <a:pt x="4051152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063257" y="3664485"/>
            <a:ext cx="6851130" cy="2987432"/>
            <a:chOff x="0" y="0"/>
            <a:chExt cx="6486068" cy="3713632"/>
          </a:xfrm>
        </p:grpSpPr>
        <p:sp>
          <p:nvSpPr>
            <p:cNvPr id="12" name="Freeform 12"/>
            <p:cNvSpPr/>
            <p:nvPr/>
          </p:nvSpPr>
          <p:spPr>
            <a:xfrm>
              <a:off x="657860" y="0"/>
              <a:ext cx="5828208" cy="3189122"/>
            </a:xfrm>
            <a:custGeom>
              <a:avLst/>
              <a:gdLst/>
              <a:ahLst/>
              <a:cxnLst/>
              <a:rect l="l" t="t" r="r" b="b"/>
              <a:pathLst>
                <a:path w="5828208" h="3189122">
                  <a:moveTo>
                    <a:pt x="0" y="0"/>
                  </a:moveTo>
                  <a:lnTo>
                    <a:pt x="5828208" y="0"/>
                  </a:lnTo>
                  <a:lnTo>
                    <a:pt x="5828208" y="3189122"/>
                  </a:lnTo>
                  <a:lnTo>
                    <a:pt x="0" y="3189122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57860" cy="3713632"/>
            </a:xfrm>
            <a:custGeom>
              <a:avLst/>
              <a:gdLst/>
              <a:ahLst/>
              <a:cxnLst/>
              <a:rect l="l" t="t" r="r" b="b"/>
              <a:pathLst>
                <a:path w="657860" h="3713632">
                  <a:moveTo>
                    <a:pt x="657860" y="670560"/>
                  </a:moveTo>
                  <a:lnTo>
                    <a:pt x="657860" y="3102762"/>
                  </a:lnTo>
                  <a:lnTo>
                    <a:pt x="657860" y="3102762"/>
                  </a:lnTo>
                  <a:lnTo>
                    <a:pt x="657860" y="3189122"/>
                  </a:lnTo>
                  <a:lnTo>
                    <a:pt x="0" y="3713632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3189122"/>
              <a:ext cx="6486068" cy="524510"/>
            </a:xfrm>
            <a:custGeom>
              <a:avLst/>
              <a:gdLst/>
              <a:ahLst/>
              <a:cxnLst/>
              <a:rect l="l" t="t" r="r" b="b"/>
              <a:pathLst>
                <a:path w="6486068" h="524510">
                  <a:moveTo>
                    <a:pt x="6486068" y="0"/>
                  </a:moveTo>
                  <a:lnTo>
                    <a:pt x="5828208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738038" y="0"/>
                  </a:lnTo>
                  <a:lnTo>
                    <a:pt x="5738038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-10800000">
            <a:off x="3135575" y="5543473"/>
            <a:ext cx="768677" cy="1208723"/>
            <a:chOff x="0" y="0"/>
            <a:chExt cx="1042670" cy="1639570"/>
          </a:xfrm>
        </p:grpSpPr>
        <p:sp>
          <p:nvSpPr>
            <p:cNvPr id="16" name="Freeform 1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5400000">
            <a:off x="9520946" y="6481588"/>
            <a:ext cx="945402" cy="1486619"/>
            <a:chOff x="0" y="0"/>
            <a:chExt cx="1042670" cy="1639570"/>
          </a:xfrm>
        </p:grpSpPr>
        <p:sp>
          <p:nvSpPr>
            <p:cNvPr id="19" name="Freeform 19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12225" y="3891014"/>
            <a:ext cx="2082350" cy="208235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034183" y="529232"/>
            <a:ext cx="11377820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05060" y="3126746"/>
            <a:ext cx="4619466" cy="176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7"/>
              </a:lnSpc>
            </a:pPr>
            <a:r>
              <a:rPr lang="en-US" sz="5048" dirty="0">
                <a:solidFill>
                  <a:srgbClr val="000000"/>
                </a:solidFill>
                <a:latin typeface="Open Sans Bold"/>
              </a:rPr>
              <a:t>IDEJU</a:t>
            </a:r>
            <a:r>
              <a:rPr lang="lv-LV" sz="5048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048" dirty="0">
                <a:solidFill>
                  <a:srgbClr val="000000"/>
                </a:solidFill>
                <a:latin typeface="Open Sans Bold"/>
              </a:rPr>
              <a:t>ANALĪZE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53850" y="6043060"/>
            <a:ext cx="3702159" cy="176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5014" dirty="0">
                <a:solidFill>
                  <a:srgbClr val="000000"/>
                </a:solidFill>
                <a:latin typeface="Open Sans Bold"/>
              </a:rPr>
              <a:t>PROJEKTA</a:t>
            </a:r>
          </a:p>
          <a:p>
            <a:pPr algn="ctr">
              <a:lnSpc>
                <a:spcPts val="7020"/>
              </a:lnSpc>
            </a:pPr>
            <a:r>
              <a:rPr lang="en-US" sz="5014" dirty="0">
                <a:solidFill>
                  <a:srgbClr val="000000"/>
                </a:solidFill>
                <a:latin typeface="Arimo Bold"/>
              </a:rPr>
              <a:t>UZMETUMS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89154" y="4098046"/>
            <a:ext cx="6510534" cy="176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1"/>
              </a:lnSpc>
            </a:pPr>
            <a:r>
              <a:rPr lang="en-US" sz="5036">
                <a:solidFill>
                  <a:srgbClr val="FF1616"/>
                </a:solidFill>
                <a:latin typeface="Open Sans Bold"/>
              </a:rPr>
              <a:t>DISKUSIJAS</a:t>
            </a:r>
          </a:p>
          <a:p>
            <a:pPr algn="ctr">
              <a:lnSpc>
                <a:spcPts val="7051"/>
              </a:lnSpc>
              <a:spcBef>
                <a:spcPct val="0"/>
              </a:spcBef>
            </a:pPr>
            <a:r>
              <a:rPr lang="en-US" sz="5036">
                <a:solidFill>
                  <a:srgbClr val="FF1616"/>
                </a:solidFill>
                <a:latin typeface="Arimo Bold"/>
              </a:rPr>
              <a:t>KOMANDĀ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60965" y="9553088"/>
            <a:ext cx="1229571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itillium Web Bold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32" name="Attēls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4" name="Attēls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635240" y="2981435"/>
            <a:ext cx="7242560" cy="2853306"/>
            <a:chOff x="0" y="0"/>
            <a:chExt cx="8392877" cy="3593665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7735018" cy="3069155"/>
            </a:xfrm>
            <a:custGeom>
              <a:avLst/>
              <a:gdLst/>
              <a:ahLst/>
              <a:cxnLst/>
              <a:rect l="l" t="t" r="r" b="b"/>
              <a:pathLst>
                <a:path w="7735018" h="3069155">
                  <a:moveTo>
                    <a:pt x="0" y="0"/>
                  </a:moveTo>
                  <a:lnTo>
                    <a:pt x="7735018" y="0"/>
                  </a:lnTo>
                  <a:lnTo>
                    <a:pt x="7735018" y="3069155"/>
                  </a:lnTo>
                  <a:lnTo>
                    <a:pt x="0" y="3069155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3593665"/>
            </a:xfrm>
            <a:custGeom>
              <a:avLst/>
              <a:gdLst/>
              <a:ahLst/>
              <a:cxnLst/>
              <a:rect l="l" t="t" r="r" b="b"/>
              <a:pathLst>
                <a:path w="657860" h="3593665">
                  <a:moveTo>
                    <a:pt x="657860" y="670560"/>
                  </a:moveTo>
                  <a:lnTo>
                    <a:pt x="657860" y="2982795"/>
                  </a:lnTo>
                  <a:lnTo>
                    <a:pt x="657860" y="2982795"/>
                  </a:lnTo>
                  <a:lnTo>
                    <a:pt x="657860" y="3069155"/>
                  </a:lnTo>
                  <a:lnTo>
                    <a:pt x="0" y="3593665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3069155"/>
              <a:ext cx="8392878" cy="524510"/>
            </a:xfrm>
            <a:custGeom>
              <a:avLst/>
              <a:gdLst/>
              <a:ahLst/>
              <a:cxnLst/>
              <a:rect l="l" t="t" r="r" b="b"/>
              <a:pathLst>
                <a:path w="8392878" h="524510">
                  <a:moveTo>
                    <a:pt x="8392878" y="0"/>
                  </a:moveTo>
                  <a:lnTo>
                    <a:pt x="7735018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7644847" y="0"/>
                  </a:lnTo>
                  <a:lnTo>
                    <a:pt x="7644847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7" name="Group 7"/>
          <p:cNvGrpSpPr/>
          <p:nvPr/>
        </p:nvGrpSpPr>
        <p:grpSpPr>
          <a:xfrm rot="-399797">
            <a:off x="337740" y="5792350"/>
            <a:ext cx="5024941" cy="2327650"/>
            <a:chOff x="0" y="0"/>
            <a:chExt cx="5869940" cy="27190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450850"/>
              <a:ext cx="5869940" cy="2269490"/>
            </a:xfrm>
            <a:custGeom>
              <a:avLst/>
              <a:gdLst/>
              <a:ahLst/>
              <a:cxnLst/>
              <a:rect l="l" t="t" r="r" b="b"/>
              <a:pathLst>
                <a:path w="5869940" h="2269490">
                  <a:moveTo>
                    <a:pt x="528066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280660" y="2269490"/>
                  </a:lnTo>
                  <a:lnTo>
                    <a:pt x="5280660" y="2268220"/>
                  </a:lnTo>
                  <a:lnTo>
                    <a:pt x="5869940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389926">
            <a:off x="5597793" y="5947757"/>
            <a:ext cx="5523895" cy="2381773"/>
            <a:chOff x="0" y="0"/>
            <a:chExt cx="6306168" cy="27190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450850"/>
              <a:ext cx="6306168" cy="2269490"/>
            </a:xfrm>
            <a:custGeom>
              <a:avLst/>
              <a:gdLst/>
              <a:ahLst/>
              <a:cxnLst/>
              <a:rect l="l" t="t" r="r" b="b"/>
              <a:pathLst>
                <a:path w="6306168" h="2269490">
                  <a:moveTo>
                    <a:pt x="5716888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5716888" y="2269490"/>
                  </a:lnTo>
                  <a:lnTo>
                    <a:pt x="5716888" y="2268220"/>
                  </a:lnTo>
                  <a:lnTo>
                    <a:pt x="6306168" y="113411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297019">
            <a:off x="11405286" y="6026097"/>
            <a:ext cx="6396012" cy="2327650"/>
            <a:chOff x="0" y="0"/>
            <a:chExt cx="7471572" cy="27190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450850"/>
              <a:ext cx="7471572" cy="2269490"/>
            </a:xfrm>
            <a:custGeom>
              <a:avLst/>
              <a:gdLst/>
              <a:ahLst/>
              <a:cxnLst/>
              <a:rect l="l" t="t" r="r" b="b"/>
              <a:pathLst>
                <a:path w="7471572" h="2269490">
                  <a:moveTo>
                    <a:pt x="6882292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6882292" y="2269490"/>
                  </a:lnTo>
                  <a:lnTo>
                    <a:pt x="6882292" y="2268220"/>
                  </a:lnTo>
                  <a:lnTo>
                    <a:pt x="7471572" y="113411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71952" y="3124612"/>
            <a:ext cx="2107482" cy="210748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395678" y="449864"/>
            <a:ext cx="10932293" cy="13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60719" y="3257638"/>
            <a:ext cx="6510534" cy="176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1"/>
              </a:lnSpc>
            </a:pPr>
            <a:r>
              <a:rPr lang="en-US" sz="5036" dirty="0">
                <a:solidFill>
                  <a:srgbClr val="FF1616"/>
                </a:solidFill>
                <a:latin typeface="Open Sans Bold"/>
              </a:rPr>
              <a:t>DISKUSIJAS</a:t>
            </a:r>
          </a:p>
          <a:p>
            <a:pPr algn="ctr">
              <a:lnSpc>
                <a:spcPts val="7051"/>
              </a:lnSpc>
              <a:spcBef>
                <a:spcPct val="0"/>
              </a:spcBef>
            </a:pPr>
            <a:r>
              <a:rPr lang="en-US" sz="5036" dirty="0">
                <a:solidFill>
                  <a:srgbClr val="FF1616"/>
                </a:solidFill>
                <a:latin typeface="Arimo Bold"/>
              </a:rPr>
              <a:t>KOMANDĀ</a:t>
            </a:r>
          </a:p>
        </p:txBody>
      </p:sp>
      <p:sp>
        <p:nvSpPr>
          <p:cNvPr id="19" name="TextBox 19"/>
          <p:cNvSpPr txBox="1"/>
          <p:nvPr/>
        </p:nvSpPr>
        <p:spPr>
          <a:xfrm rot="-461083">
            <a:off x="1538681" y="6675057"/>
            <a:ext cx="2725977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FFFDFD"/>
                </a:solidFill>
                <a:latin typeface="Now Bold"/>
              </a:rPr>
              <a:t>SKOLĀ</a:t>
            </a:r>
          </a:p>
        </p:txBody>
      </p:sp>
      <p:sp>
        <p:nvSpPr>
          <p:cNvPr id="20" name="TextBox 20"/>
          <p:cNvSpPr txBox="1"/>
          <p:nvPr/>
        </p:nvSpPr>
        <p:spPr>
          <a:xfrm rot="-415818">
            <a:off x="6077188" y="6463727"/>
            <a:ext cx="4555150" cy="167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4400" dirty="0">
                <a:solidFill>
                  <a:srgbClr val="FFFDFD"/>
                </a:solidFill>
                <a:latin typeface="Now Bold"/>
              </a:rPr>
              <a:t>NACIONĀLAJĀ</a:t>
            </a:r>
          </a:p>
          <a:p>
            <a:pPr algn="ctr">
              <a:lnSpc>
                <a:spcPts val="6674"/>
              </a:lnSpc>
            </a:pPr>
            <a:r>
              <a:rPr lang="en-US" sz="4400" dirty="0">
                <a:solidFill>
                  <a:srgbClr val="FFFDFD"/>
                </a:solidFill>
                <a:latin typeface="Now Bold"/>
              </a:rPr>
              <a:t>AĢENTŪRĀ</a:t>
            </a:r>
          </a:p>
        </p:txBody>
      </p:sp>
      <p:sp>
        <p:nvSpPr>
          <p:cNvPr id="21" name="TextBox 21"/>
          <p:cNvSpPr txBox="1"/>
          <p:nvPr/>
        </p:nvSpPr>
        <p:spPr>
          <a:xfrm rot="-301061">
            <a:off x="11798394" y="6438135"/>
            <a:ext cx="5601502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400" dirty="0">
                <a:solidFill>
                  <a:srgbClr val="FFFDFD"/>
                </a:solidFill>
                <a:latin typeface="Now Bold"/>
              </a:rPr>
              <a:t>IEINTERESĒTIEM DALĪBNIEKIEM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49840" y="9491611"/>
            <a:ext cx="1229571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Sitka Text" panose="02000505000000020004" pitchFamily="2" charset="0"/>
              </a:rPr>
              <a:t>–</a:t>
            </a:r>
            <a:r>
              <a:rPr lang="lv-LV" sz="3000" dirty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  <a:p>
            <a:pPr algn="ctr">
              <a:lnSpc>
                <a:spcPts val="4759"/>
              </a:lnSpc>
            </a:pPr>
            <a:endParaRPr lang="en-US" sz="3000" dirty="0">
              <a:solidFill>
                <a:srgbClr val="000000"/>
              </a:solidFill>
              <a:latin typeface="Titillium Web Bold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28" name="Attēls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30" name="Attēls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6093386" y="356453"/>
            <a:ext cx="1821001" cy="260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76308" y="3072882"/>
            <a:ext cx="5318724" cy="2341190"/>
            <a:chOff x="0" y="0"/>
            <a:chExt cx="6418134" cy="2795136"/>
          </a:xfrm>
        </p:grpSpPr>
        <p:sp>
          <p:nvSpPr>
            <p:cNvPr id="4" name="Freeform 4"/>
            <p:cNvSpPr/>
            <p:nvPr/>
          </p:nvSpPr>
          <p:spPr>
            <a:xfrm>
              <a:off x="657860" y="0"/>
              <a:ext cx="5760274" cy="2270626"/>
            </a:xfrm>
            <a:custGeom>
              <a:avLst/>
              <a:gdLst/>
              <a:ahLst/>
              <a:cxnLst/>
              <a:rect l="l" t="t" r="r" b="b"/>
              <a:pathLst>
                <a:path w="5760274" h="2270626">
                  <a:moveTo>
                    <a:pt x="0" y="0"/>
                  </a:moveTo>
                  <a:lnTo>
                    <a:pt x="5760274" y="0"/>
                  </a:lnTo>
                  <a:lnTo>
                    <a:pt x="5760274" y="2270626"/>
                  </a:lnTo>
                  <a:lnTo>
                    <a:pt x="0" y="2270626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57860" cy="2795136"/>
            </a:xfrm>
            <a:custGeom>
              <a:avLst/>
              <a:gdLst/>
              <a:ahLst/>
              <a:cxnLst/>
              <a:rect l="l" t="t" r="r" b="b"/>
              <a:pathLst>
                <a:path w="657860" h="2795136">
                  <a:moveTo>
                    <a:pt x="657860" y="670560"/>
                  </a:moveTo>
                  <a:lnTo>
                    <a:pt x="657860" y="2184266"/>
                  </a:lnTo>
                  <a:lnTo>
                    <a:pt x="657860" y="2184266"/>
                  </a:lnTo>
                  <a:lnTo>
                    <a:pt x="657860" y="2270626"/>
                  </a:lnTo>
                  <a:lnTo>
                    <a:pt x="0" y="2795136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2270626"/>
              <a:ext cx="6418134" cy="524510"/>
            </a:xfrm>
            <a:custGeom>
              <a:avLst/>
              <a:gdLst/>
              <a:ahLst/>
              <a:cxnLst/>
              <a:rect l="l" t="t" r="r" b="b"/>
              <a:pathLst>
                <a:path w="6418134" h="524510">
                  <a:moveTo>
                    <a:pt x="6418134" y="0"/>
                  </a:moveTo>
                  <a:lnTo>
                    <a:pt x="576027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670104" y="0"/>
                  </a:lnTo>
                  <a:lnTo>
                    <a:pt x="5670104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90737" y="6343772"/>
            <a:ext cx="4489867" cy="2378369"/>
            <a:chOff x="0" y="0"/>
            <a:chExt cx="5315576" cy="2785872"/>
          </a:xfrm>
        </p:grpSpPr>
        <p:sp>
          <p:nvSpPr>
            <p:cNvPr id="8" name="Freeform 8"/>
            <p:cNvSpPr/>
            <p:nvPr/>
          </p:nvSpPr>
          <p:spPr>
            <a:xfrm>
              <a:off x="657860" y="0"/>
              <a:ext cx="4657716" cy="2261362"/>
            </a:xfrm>
            <a:custGeom>
              <a:avLst/>
              <a:gdLst/>
              <a:ahLst/>
              <a:cxnLst/>
              <a:rect l="l" t="t" r="r" b="b"/>
              <a:pathLst>
                <a:path w="4657716" h="2261362">
                  <a:moveTo>
                    <a:pt x="0" y="0"/>
                  </a:moveTo>
                  <a:lnTo>
                    <a:pt x="4657716" y="0"/>
                  </a:lnTo>
                  <a:lnTo>
                    <a:pt x="4657716" y="2261362"/>
                  </a:lnTo>
                  <a:lnTo>
                    <a:pt x="0" y="2261362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57860" cy="2785872"/>
            </a:xfrm>
            <a:custGeom>
              <a:avLst/>
              <a:gdLst/>
              <a:ahLst/>
              <a:cxnLst/>
              <a:rect l="l" t="t" r="r" b="b"/>
              <a:pathLst>
                <a:path w="657860" h="2785872">
                  <a:moveTo>
                    <a:pt x="657860" y="670560"/>
                  </a:moveTo>
                  <a:lnTo>
                    <a:pt x="657860" y="2175002"/>
                  </a:lnTo>
                  <a:lnTo>
                    <a:pt x="657860" y="2175002"/>
                  </a:lnTo>
                  <a:lnTo>
                    <a:pt x="657860" y="2261362"/>
                  </a:lnTo>
                  <a:lnTo>
                    <a:pt x="0" y="2785872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2261362"/>
              <a:ext cx="5315576" cy="524510"/>
            </a:xfrm>
            <a:custGeom>
              <a:avLst/>
              <a:gdLst/>
              <a:ahLst/>
              <a:cxnLst/>
              <a:rect l="l" t="t" r="r" b="b"/>
              <a:pathLst>
                <a:path w="5315576" h="524510">
                  <a:moveTo>
                    <a:pt x="5315576" y="0"/>
                  </a:moveTo>
                  <a:lnTo>
                    <a:pt x="4657716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4567546" y="0"/>
                  </a:lnTo>
                  <a:lnTo>
                    <a:pt x="4567546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887303" y="6604464"/>
            <a:ext cx="5059175" cy="2225417"/>
            <a:chOff x="0" y="0"/>
            <a:chExt cx="8442865" cy="3674401"/>
          </a:xfrm>
        </p:grpSpPr>
        <p:sp>
          <p:nvSpPr>
            <p:cNvPr id="12" name="Freeform 12"/>
            <p:cNvSpPr/>
            <p:nvPr/>
          </p:nvSpPr>
          <p:spPr>
            <a:xfrm>
              <a:off x="657860" y="0"/>
              <a:ext cx="7785005" cy="3149891"/>
            </a:xfrm>
            <a:custGeom>
              <a:avLst/>
              <a:gdLst/>
              <a:ahLst/>
              <a:cxnLst/>
              <a:rect l="l" t="t" r="r" b="b"/>
              <a:pathLst>
                <a:path w="7785005" h="3149891">
                  <a:moveTo>
                    <a:pt x="0" y="0"/>
                  </a:moveTo>
                  <a:lnTo>
                    <a:pt x="7785005" y="0"/>
                  </a:lnTo>
                  <a:lnTo>
                    <a:pt x="7785005" y="3149891"/>
                  </a:lnTo>
                  <a:lnTo>
                    <a:pt x="0" y="3149891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57860" cy="3674401"/>
            </a:xfrm>
            <a:custGeom>
              <a:avLst/>
              <a:gdLst/>
              <a:ahLst/>
              <a:cxnLst/>
              <a:rect l="l" t="t" r="r" b="b"/>
              <a:pathLst>
                <a:path w="657860" h="3674401">
                  <a:moveTo>
                    <a:pt x="657860" y="670560"/>
                  </a:moveTo>
                  <a:lnTo>
                    <a:pt x="657860" y="3063531"/>
                  </a:lnTo>
                  <a:lnTo>
                    <a:pt x="657860" y="3063531"/>
                  </a:lnTo>
                  <a:lnTo>
                    <a:pt x="657860" y="3149891"/>
                  </a:lnTo>
                  <a:lnTo>
                    <a:pt x="0" y="3674401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3149891"/>
              <a:ext cx="8442865" cy="524510"/>
            </a:xfrm>
            <a:custGeom>
              <a:avLst/>
              <a:gdLst/>
              <a:ahLst/>
              <a:cxnLst/>
              <a:rect l="l" t="t" r="r" b="b"/>
              <a:pathLst>
                <a:path w="8442865" h="524510">
                  <a:moveTo>
                    <a:pt x="8442865" y="0"/>
                  </a:moveTo>
                  <a:lnTo>
                    <a:pt x="7785005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7694835" y="0"/>
                  </a:lnTo>
                  <a:lnTo>
                    <a:pt x="7694835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9581952">
            <a:off x="3032131" y="5485094"/>
            <a:ext cx="569832" cy="896045"/>
            <a:chOff x="0" y="0"/>
            <a:chExt cx="1042670" cy="1639570"/>
          </a:xfrm>
        </p:grpSpPr>
        <p:sp>
          <p:nvSpPr>
            <p:cNvPr id="16" name="Freeform 1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6907122">
            <a:off x="6425966" y="7281697"/>
            <a:ext cx="780267" cy="1226948"/>
            <a:chOff x="0" y="0"/>
            <a:chExt cx="1042670" cy="1639570"/>
          </a:xfrm>
        </p:grpSpPr>
        <p:sp>
          <p:nvSpPr>
            <p:cNvPr id="19" name="Freeform 19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322552" y="3687507"/>
            <a:ext cx="7300460" cy="2341190"/>
            <a:chOff x="0" y="0"/>
            <a:chExt cx="6418134" cy="2036386"/>
          </a:xfrm>
        </p:grpSpPr>
        <p:sp>
          <p:nvSpPr>
            <p:cNvPr id="22" name="Freeform 22"/>
            <p:cNvSpPr/>
            <p:nvPr/>
          </p:nvSpPr>
          <p:spPr>
            <a:xfrm>
              <a:off x="657860" y="0"/>
              <a:ext cx="5760274" cy="1511876"/>
            </a:xfrm>
            <a:custGeom>
              <a:avLst/>
              <a:gdLst/>
              <a:ahLst/>
              <a:cxnLst/>
              <a:rect l="l" t="t" r="r" b="b"/>
              <a:pathLst>
                <a:path w="5760274" h="1511876">
                  <a:moveTo>
                    <a:pt x="0" y="0"/>
                  </a:moveTo>
                  <a:lnTo>
                    <a:pt x="5760274" y="0"/>
                  </a:lnTo>
                  <a:lnTo>
                    <a:pt x="5760274" y="1511876"/>
                  </a:lnTo>
                  <a:lnTo>
                    <a:pt x="0" y="1511876"/>
                  </a:ln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57860" cy="2036386"/>
            </a:xfrm>
            <a:custGeom>
              <a:avLst/>
              <a:gdLst/>
              <a:ahLst/>
              <a:cxnLst/>
              <a:rect l="l" t="t" r="r" b="b"/>
              <a:pathLst>
                <a:path w="657860" h="2036386">
                  <a:moveTo>
                    <a:pt x="657860" y="670560"/>
                  </a:moveTo>
                  <a:lnTo>
                    <a:pt x="657860" y="1425516"/>
                  </a:lnTo>
                  <a:lnTo>
                    <a:pt x="657860" y="1425516"/>
                  </a:lnTo>
                  <a:lnTo>
                    <a:pt x="657860" y="1511876"/>
                  </a:lnTo>
                  <a:lnTo>
                    <a:pt x="0" y="2036386"/>
                  </a:lnTo>
                  <a:lnTo>
                    <a:pt x="0" y="524510"/>
                  </a:lnTo>
                  <a:lnTo>
                    <a:pt x="657860" y="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1511876"/>
              <a:ext cx="6418134" cy="524510"/>
            </a:xfrm>
            <a:custGeom>
              <a:avLst/>
              <a:gdLst/>
              <a:ahLst/>
              <a:cxnLst/>
              <a:rect l="l" t="t" r="r" b="b"/>
              <a:pathLst>
                <a:path w="6418134" h="524510">
                  <a:moveTo>
                    <a:pt x="6418134" y="0"/>
                  </a:moveTo>
                  <a:lnTo>
                    <a:pt x="5760274" y="524510"/>
                  </a:lnTo>
                  <a:lnTo>
                    <a:pt x="0" y="524510"/>
                  </a:lnTo>
                  <a:lnTo>
                    <a:pt x="657860" y="0"/>
                  </a:lnTo>
                  <a:lnTo>
                    <a:pt x="784860" y="0"/>
                  </a:lnTo>
                  <a:lnTo>
                    <a:pt x="784860" y="0"/>
                  </a:lnTo>
                  <a:lnTo>
                    <a:pt x="5670104" y="0"/>
                  </a:lnTo>
                  <a:lnTo>
                    <a:pt x="5670104" y="0"/>
                  </a:lnTo>
                  <a:close/>
                </a:path>
              </a:pathLst>
            </a:custGeom>
            <a:solidFill>
              <a:srgbClr val="1042AE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3207905">
            <a:off x="13194055" y="6170240"/>
            <a:ext cx="568513" cy="893972"/>
            <a:chOff x="0" y="0"/>
            <a:chExt cx="1042670" cy="1639570"/>
          </a:xfrm>
        </p:grpSpPr>
        <p:sp>
          <p:nvSpPr>
            <p:cNvPr id="26" name="Freeform 26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77838D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4419600" y="519410"/>
            <a:ext cx="10570903" cy="212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ERASMUS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PLUS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PROJEKTU </a:t>
            </a:r>
            <a:r>
              <a:rPr lang="lv-LV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Britannic Bold" panose="020B0903060703020204" pitchFamily="34" charset="0"/>
              </a:rPr>
              <a:t>VEIDOŠANA </a:t>
            </a:r>
            <a:endParaRPr lang="lv-LV" sz="4000" dirty="0">
              <a:solidFill>
                <a:srgbClr val="000000"/>
              </a:solidFill>
              <a:latin typeface="Britannic Bold" panose="020B0903060703020204" pitchFamily="34" charset="0"/>
            </a:endParaRPr>
          </a:p>
          <a:p>
            <a:pPr algn="ctr">
              <a:lnSpc>
                <a:spcPts val="5666"/>
              </a:lnSpc>
            </a:pPr>
            <a:r>
              <a:rPr lang="en-US" sz="4000" dirty="0">
                <a:solidFill>
                  <a:srgbClr val="0E2C8E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SOLI PA SOLIM </a:t>
            </a:r>
          </a:p>
          <a:p>
            <a:pPr algn="ctr">
              <a:lnSpc>
                <a:spcPts val="5666"/>
              </a:lnSpc>
            </a:pPr>
            <a:endParaRPr lang="en-US" sz="4000" dirty="0">
              <a:solidFill>
                <a:srgbClr val="000000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156334" y="2968107"/>
            <a:ext cx="3166744" cy="17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7"/>
              </a:lnSpc>
            </a:pPr>
            <a:r>
              <a:rPr lang="en-US" sz="5048">
                <a:solidFill>
                  <a:srgbClr val="000000"/>
                </a:solidFill>
                <a:latin typeface="Open Sans Bold"/>
              </a:rPr>
              <a:t>IDEJU ANALĪZE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41905" y="6238997"/>
            <a:ext cx="3938698" cy="178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5073">
                <a:solidFill>
                  <a:srgbClr val="000000"/>
                </a:solidFill>
                <a:latin typeface="Open Sans Bold"/>
              </a:rPr>
              <a:t>PROJEKTA</a:t>
            </a:r>
          </a:p>
          <a:p>
            <a:pPr algn="ctr">
              <a:lnSpc>
                <a:spcPts val="7103"/>
              </a:lnSpc>
            </a:pPr>
            <a:r>
              <a:rPr lang="en-US" sz="5073">
                <a:solidFill>
                  <a:srgbClr val="000000"/>
                </a:solidFill>
                <a:latin typeface="Arimo Bold"/>
              </a:rPr>
              <a:t>UZMETUMS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499974" y="6629987"/>
            <a:ext cx="4446504" cy="175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2"/>
              </a:lnSpc>
            </a:pPr>
            <a:r>
              <a:rPr lang="en-US" sz="5009" dirty="0">
                <a:solidFill>
                  <a:srgbClr val="000000"/>
                </a:solidFill>
                <a:latin typeface="Open Sans Bold"/>
              </a:rPr>
              <a:t>DISKUSIJAS</a:t>
            </a:r>
          </a:p>
          <a:p>
            <a:pPr algn="ctr">
              <a:lnSpc>
                <a:spcPts val="7012"/>
              </a:lnSpc>
              <a:spcBef>
                <a:spcPct val="0"/>
              </a:spcBef>
            </a:pPr>
            <a:r>
              <a:rPr lang="en-US" sz="5009" dirty="0">
                <a:solidFill>
                  <a:srgbClr val="000000"/>
                </a:solidFill>
                <a:latin typeface="Arimo Bold"/>
              </a:rPr>
              <a:t>KOMANDĀ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675040" y="3616971"/>
            <a:ext cx="5209879" cy="1782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2"/>
              </a:lnSpc>
              <a:spcBef>
                <a:spcPct val="0"/>
              </a:spcBef>
            </a:pPr>
            <a:r>
              <a:rPr lang="en-US" sz="5080" dirty="0">
                <a:solidFill>
                  <a:srgbClr val="FF1616"/>
                </a:solidFill>
                <a:latin typeface="Open Sans Bold"/>
              </a:rPr>
              <a:t>MEKLĒ</a:t>
            </a:r>
          </a:p>
          <a:p>
            <a:pPr algn="ctr">
              <a:lnSpc>
                <a:spcPts val="7112"/>
              </a:lnSpc>
              <a:spcBef>
                <a:spcPct val="0"/>
              </a:spcBef>
            </a:pPr>
            <a:r>
              <a:rPr lang="en-US" sz="5080" dirty="0">
                <a:solidFill>
                  <a:srgbClr val="FF1616"/>
                </a:solidFill>
                <a:latin typeface="Open Sans Bold"/>
              </a:rPr>
              <a:t>PARTNERUS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06200" y="3734982"/>
            <a:ext cx="1697556" cy="1644508"/>
          </a:xfrm>
          <a:prstGeom prst="rect">
            <a:avLst/>
          </a:prstGeom>
        </p:spPr>
      </p:pic>
      <p:sp>
        <p:nvSpPr>
          <p:cNvPr id="37" name="Taisnstūris 36"/>
          <p:cNvSpPr/>
          <p:nvPr/>
        </p:nvSpPr>
        <p:spPr>
          <a:xfrm>
            <a:off x="5720180" y="9523212"/>
            <a:ext cx="7316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Kokneses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pamatskola</a:t>
            </a:r>
            <a:r>
              <a:rPr lang="lv-LV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–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attīstības</a:t>
            </a:r>
            <a:r>
              <a:rPr lang="en-US" sz="3000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Sitka Text" panose="02000505000000020004" pitchFamily="2" charset="0"/>
              </a:rPr>
              <a:t>centrs</a:t>
            </a:r>
            <a:endParaRPr lang="en-US" sz="3000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40" name="TextBox 4"/>
          <p:cNvSpPr txBox="1"/>
          <p:nvPr/>
        </p:nvSpPr>
        <p:spPr>
          <a:xfrm>
            <a:off x="160588" y="2333512"/>
            <a:ext cx="2749852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000" dirty="0">
                <a:solidFill>
                  <a:srgbClr val="0E2C8E"/>
                </a:solidFill>
                <a:latin typeface="Open Sans"/>
              </a:rPr>
              <a:t>ERASMUS</a:t>
            </a:r>
            <a:r>
              <a:rPr lang="en-US" sz="3236" dirty="0">
                <a:solidFill>
                  <a:srgbClr val="0E2C8E"/>
                </a:solidFill>
                <a:latin typeface="Open Sans"/>
              </a:rPr>
              <a:t> +</a:t>
            </a:r>
          </a:p>
        </p:txBody>
      </p:sp>
      <p:pic>
        <p:nvPicPr>
          <p:cNvPr id="41" name="Attēls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9941" r="68298" b="18380"/>
          <a:stretch/>
        </p:blipFill>
        <p:spPr>
          <a:xfrm>
            <a:off x="457200" y="356453"/>
            <a:ext cx="2895600" cy="19742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42" name="Attēls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2279" r="3131" b="2412"/>
          <a:stretch/>
        </p:blipFill>
        <p:spPr>
          <a:xfrm>
            <a:off x="15773400" y="342900"/>
            <a:ext cx="2148840" cy="306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514</Words>
  <Application>Microsoft Office PowerPoint</Application>
  <PresentationFormat>Pielāgots</PresentationFormat>
  <Paragraphs>188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14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33" baseType="lpstr">
      <vt:lpstr>Arimo Bold</vt:lpstr>
      <vt:lpstr>Titillium Web Bold</vt:lpstr>
      <vt:lpstr>Sitka Text</vt:lpstr>
      <vt:lpstr>Aharoni</vt:lpstr>
      <vt:lpstr>Arial</vt:lpstr>
      <vt:lpstr>Britannic Bold</vt:lpstr>
      <vt:lpstr>Calibri</vt:lpstr>
      <vt:lpstr>Alegreya SC Bold</vt:lpstr>
      <vt:lpstr>Perpetua Titling MT</vt:lpstr>
      <vt:lpstr>Now Bold Bold</vt:lpstr>
      <vt:lpstr>Wingdings</vt:lpstr>
      <vt:lpstr>Open Sans Bold</vt:lpstr>
      <vt:lpstr>Open Sans</vt:lpstr>
      <vt:lpstr>Now Bold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maija</dc:creator>
  <cp:lastModifiedBy>Elīna Ivanāne</cp:lastModifiedBy>
  <cp:revision>17</cp:revision>
  <dcterms:created xsi:type="dcterms:W3CDTF">2006-08-16T00:00:00Z</dcterms:created>
  <dcterms:modified xsi:type="dcterms:W3CDTF">2022-01-23T20:06:48Z</dcterms:modified>
  <dc:identifier>DAEv0pj85MI</dc:identifier>
</cp:coreProperties>
</file>