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62" r:id="rId9"/>
    <p:sldId id="265" r:id="rId10"/>
    <p:sldId id="264" r:id="rId11"/>
    <p:sldId id="263" r:id="rId12"/>
    <p:sldId id="266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4" r:id="rId21"/>
    <p:sldId id="272" r:id="rId22"/>
    <p:sldId id="277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8" r:id="rId31"/>
    <p:sldId id="285" r:id="rId32"/>
    <p:sldId id="286" r:id="rId33"/>
    <p:sldId id="292" r:id="rId34"/>
    <p:sldId id="287" r:id="rId35"/>
    <p:sldId id="289" r:id="rId36"/>
    <p:sldId id="294" r:id="rId37"/>
    <p:sldId id="295" r:id="rId38"/>
    <p:sldId id="293" r:id="rId3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C816-CC17-4A9C-B557-E312E4FAADAA}" type="datetimeFigureOut">
              <a:rPr lang="lv-LV" smtClean="0"/>
              <a:pPr/>
              <a:t>03.01.2017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4B89-416E-4EC6-AAFE-A46E33963F6B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3171847"/>
          </a:xfrm>
        </p:spPr>
        <p:txBody>
          <a:bodyPr>
            <a:normAutofit fontScale="90000"/>
          </a:bodyPr>
          <a:lstStyle/>
          <a:p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LATVIEŠU LITERĀRĀ 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VALODA</a:t>
            </a:r>
            <a:b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TĀS 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VEIDOŠANĀS</a:t>
            </a:r>
            <a:b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GALVENIE POSMI</a:t>
            </a: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42910" y="714356"/>
            <a:ext cx="8229600" cy="54118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2800" dirty="0" smtClean="0"/>
              <a:t>šķirts arī </a:t>
            </a:r>
            <a:r>
              <a:rPr lang="lv-LV" sz="2800" b="1" dirty="0" smtClean="0"/>
              <a:t>šaurais </a:t>
            </a:r>
            <a:r>
              <a:rPr lang="lv-LV" sz="2800" dirty="0" smtClean="0"/>
              <a:t>un</a:t>
            </a:r>
            <a:r>
              <a:rPr lang="lv-LV" sz="2800" b="1" dirty="0" smtClean="0"/>
              <a:t> platais</a:t>
            </a:r>
            <a:r>
              <a:rPr lang="lv-LV" sz="2800" b="1" i="1" dirty="0" smtClean="0"/>
              <a:t> “e, ē”</a:t>
            </a:r>
            <a:r>
              <a:rPr lang="lv-LV" sz="2800" i="1" dirty="0" smtClean="0"/>
              <a:t>,</a:t>
            </a:r>
            <a:r>
              <a:rPr lang="lv-LV" sz="2800" b="1" dirty="0" smtClean="0"/>
              <a:t> </a:t>
            </a:r>
            <a:r>
              <a:rPr lang="lv-LV" sz="2800" dirty="0" smtClean="0"/>
              <a:t>piemēram,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i="1" dirty="0" smtClean="0"/>
              <a:t>			</a:t>
            </a:r>
            <a:r>
              <a:rPr lang="lv-LV" sz="2800" i="1" dirty="0" err="1" smtClean="0"/>
              <a:t>tehrseth</a:t>
            </a:r>
            <a:r>
              <a:rPr lang="lv-LV" sz="2800" dirty="0" smtClean="0"/>
              <a:t> = tērzēt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/>
              <a:t>	</a:t>
            </a:r>
            <a:r>
              <a:rPr lang="lv-LV" sz="2800" dirty="0" smtClean="0"/>
              <a:t>		 </a:t>
            </a:r>
            <a:r>
              <a:rPr lang="lv-LV" sz="2800" i="1" dirty="0" err="1" smtClean="0"/>
              <a:t>taehws</a:t>
            </a:r>
            <a:r>
              <a:rPr lang="lv-LV" sz="2800" dirty="0" smtClean="0"/>
              <a:t> = tēvs</a:t>
            </a:r>
          </a:p>
          <a:p>
            <a:pPr algn="just">
              <a:lnSpc>
                <a:spcPct val="150000"/>
              </a:lnSpc>
              <a:buNone/>
            </a:pPr>
            <a:endParaRPr lang="lv-LV" sz="28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2800" dirty="0" smtClean="0"/>
              <a:t>līdzskaņa mīkstinājums (rādīts arī ar burta pārsvītrojumu), arī </a:t>
            </a:r>
            <a:r>
              <a:rPr lang="lv-LV" sz="2800" i="1" dirty="0" smtClean="0"/>
              <a:t>ŗ</a:t>
            </a:r>
            <a:r>
              <a:rPr lang="lv-LV" sz="2800" dirty="0" smtClean="0"/>
              <a:t>, piemēram,</a:t>
            </a:r>
          </a:p>
          <a:p>
            <a:pPr algn="just">
              <a:buNone/>
            </a:pPr>
            <a:r>
              <a:rPr lang="lv-LV" sz="2800" i="1" dirty="0" smtClean="0"/>
              <a:t>			</a:t>
            </a:r>
            <a:r>
              <a:rPr lang="lv-LV" sz="2800" i="1" dirty="0" err="1" smtClean="0"/>
              <a:t>gharra</a:t>
            </a:r>
            <a:r>
              <a:rPr lang="lv-LV" sz="2800" i="1" dirty="0" smtClean="0"/>
              <a:t> = gara</a:t>
            </a:r>
          </a:p>
          <a:p>
            <a:pPr algn="just">
              <a:buNone/>
            </a:pPr>
            <a:r>
              <a:rPr lang="lv-LV" sz="2800" i="1" dirty="0"/>
              <a:t>	</a:t>
            </a:r>
            <a:r>
              <a:rPr lang="lv-LV" sz="2800" i="1" dirty="0" smtClean="0"/>
              <a:t>		</a:t>
            </a:r>
            <a:r>
              <a:rPr lang="lv-LV" sz="2800" i="1" dirty="0" err="1" smtClean="0"/>
              <a:t>plaut</a:t>
            </a:r>
            <a:r>
              <a:rPr lang="lv-LV" sz="2800" i="1" dirty="0" smtClean="0"/>
              <a:t> = pļaut;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lv-LV" sz="2800" dirty="0" smtClean="0"/>
          </a:p>
          <a:p>
            <a:pPr>
              <a:buFont typeface="Wingdings" pitchFamily="2" charset="2"/>
              <a:buChar char="ü"/>
            </a:pPr>
            <a:endParaRPr lang="lv-LV" dirty="0" smtClean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lv-LV" sz="2800" dirty="0"/>
              <a:t>	</a:t>
            </a:r>
            <a:r>
              <a:rPr lang="lv-LV" sz="2800" dirty="0" smtClean="0"/>
              <a:t>Georgs </a:t>
            </a:r>
            <a:r>
              <a:rPr lang="lv-LV" sz="2800" dirty="0" err="1" smtClean="0"/>
              <a:t>Mancelis</a:t>
            </a:r>
            <a:r>
              <a:rPr lang="lv-LV" sz="2800" dirty="0" smtClean="0"/>
              <a:t> izstrādā arī 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pirmo zināmo</a:t>
            </a:r>
            <a:r>
              <a:rPr lang="lv-LV" sz="2800" dirty="0" smtClean="0"/>
              <a:t> un iespiesto latviešu valodas vārdnīcu 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lv-LV" sz="2800" b="1" dirty="0" smtClean="0"/>
              <a:t>„</a:t>
            </a:r>
            <a:r>
              <a:rPr lang="lv-LV" sz="2800" b="1" dirty="0" err="1" smtClean="0"/>
              <a:t>Lettus</a:t>
            </a:r>
            <a:r>
              <a:rPr lang="lv-LV" sz="2800" b="1" dirty="0" smtClean="0"/>
              <a:t>”</a:t>
            </a:r>
            <a:r>
              <a:rPr lang="lv-LV" sz="2800" dirty="0" smtClean="0"/>
              <a:t> (1638),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lv-LV" sz="2800" dirty="0" smtClean="0"/>
              <a:t>	kas kalpo par latviešu rakstu standartu līdz pat 19.gs. Vārdnīcā iekļautas tulkotas frāzes no vācu valodas latviski par 51 tematu- Dievu, cilvēku, amatiem, zemnieku darbu u.c. 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lv-LV" b="1" dirty="0" smtClean="0"/>
              <a:t>	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lv-LV" b="1" dirty="0"/>
              <a:t>	</a:t>
            </a:r>
            <a:r>
              <a:rPr lang="lv-LV" b="1" dirty="0" smtClean="0"/>
              <a:t>18.gs</a:t>
            </a:r>
            <a:r>
              <a:rPr lang="lv-LV" b="1" dirty="0"/>
              <a:t>.</a:t>
            </a:r>
            <a:r>
              <a:rPr lang="lv-LV" sz="2800" dirty="0"/>
              <a:t> atzīmējams </a:t>
            </a:r>
            <a:r>
              <a:rPr lang="lv-LV" sz="2800" b="1" dirty="0" err="1"/>
              <a:t>Gotharda</a:t>
            </a:r>
            <a:r>
              <a:rPr lang="lv-LV" sz="2800" b="1" dirty="0"/>
              <a:t> Frīdriha </a:t>
            </a:r>
            <a:r>
              <a:rPr lang="lv-LV" sz="2800" b="1" dirty="0" err="1"/>
              <a:t>Stendera</a:t>
            </a:r>
            <a:r>
              <a:rPr lang="lv-LV" sz="2800" dirty="0"/>
              <a:t>  valodnieciskais darbs. Viņš sagatavo grāmatu </a:t>
            </a:r>
            <a:endParaRPr lang="lv-LV" sz="2800" dirty="0" smtClean="0"/>
          </a:p>
          <a:p>
            <a:pPr lvl="0" algn="ctr">
              <a:lnSpc>
                <a:spcPct val="150000"/>
              </a:lnSpc>
              <a:buNone/>
            </a:pPr>
            <a:r>
              <a:rPr lang="lv-LV" sz="2800" b="1" dirty="0" smtClean="0"/>
              <a:t>„</a:t>
            </a:r>
            <a:r>
              <a:rPr lang="lv-LV" sz="2800" b="1" dirty="0"/>
              <a:t>Jauna pilnīgāka latviešu gramatika”</a:t>
            </a:r>
            <a:r>
              <a:rPr lang="lv-LV" sz="2800" dirty="0"/>
              <a:t>, </a:t>
            </a:r>
            <a:endParaRPr lang="lv-LV" sz="2800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lv-LV" sz="2800" dirty="0" smtClean="0"/>
              <a:t>	kurā </a:t>
            </a:r>
            <a:r>
              <a:rPr lang="lv-LV" sz="2800" dirty="0"/>
              <a:t>uzmanība vērsta </a:t>
            </a:r>
            <a:r>
              <a:rPr lang="lv-LV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izrunas</a:t>
            </a:r>
            <a:r>
              <a:rPr lang="lv-LV" sz="2800" dirty="0"/>
              <a:t> jautājumiem, par piemēriem izmantojot latviešu sakāmvārdus un parunas. </a:t>
            </a:r>
            <a:endParaRPr lang="lv-LV" sz="2800" dirty="0" smtClean="0"/>
          </a:p>
          <a:p>
            <a:pPr lvl="0">
              <a:buNone/>
            </a:pPr>
            <a:r>
              <a:rPr lang="lv-LV" b="1" dirty="0"/>
              <a:t>	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</a:t>
            </a:r>
            <a:r>
              <a:rPr lang="lv-LV" sz="2800" dirty="0" smtClean="0"/>
              <a:t>Jaunu ievirzi </a:t>
            </a:r>
            <a:r>
              <a:rPr lang="lv-LV" sz="2800" dirty="0" err="1" smtClean="0"/>
              <a:t>G.F.Stenders</a:t>
            </a:r>
            <a:r>
              <a:rPr lang="lv-LV" sz="2800" dirty="0" smtClean="0"/>
              <a:t> dod lasīšanas mācībā. Viņš saraksta </a:t>
            </a:r>
            <a:r>
              <a:rPr lang="lv-LV" sz="2800" i="1" dirty="0" smtClean="0"/>
              <a:t>"Jauna ABC un lasīšanas mācība"</a:t>
            </a:r>
            <a:r>
              <a:rPr lang="lv-LV" sz="2800" dirty="0" smtClean="0"/>
              <a:t> (1782) un </a:t>
            </a:r>
            <a:r>
              <a:rPr lang="lv-LV" sz="2800" i="1" dirty="0" smtClean="0"/>
              <a:t>"Bildu </a:t>
            </a:r>
            <a:r>
              <a:rPr lang="lv-LV" sz="2800" i="1" dirty="0" err="1" smtClean="0"/>
              <a:t>ābice</a:t>
            </a:r>
            <a:r>
              <a:rPr lang="lv-LV" sz="2800" i="1" dirty="0" smtClean="0"/>
              <a:t>"</a:t>
            </a:r>
            <a:r>
              <a:rPr lang="lv-LV" sz="2800" dirty="0" smtClean="0"/>
              <a:t> (1787).</a:t>
            </a:r>
          </a:p>
          <a:p>
            <a:pPr>
              <a:buNone/>
            </a:pPr>
            <a:endParaRPr lang="lv-LV" sz="2000" dirty="0" smtClean="0"/>
          </a:p>
          <a:p>
            <a:pPr>
              <a:buNone/>
            </a:pPr>
            <a:endParaRPr lang="lv-LV" sz="2000" dirty="0"/>
          </a:p>
          <a:p>
            <a:pPr>
              <a:buNone/>
            </a:pPr>
            <a:endParaRPr lang="lv-LV" sz="2000" dirty="0" smtClean="0"/>
          </a:p>
          <a:p>
            <a:pPr>
              <a:buNone/>
            </a:pPr>
            <a:endParaRPr lang="lv-LV" sz="2000" dirty="0"/>
          </a:p>
          <a:p>
            <a:pPr>
              <a:buNone/>
            </a:pPr>
            <a:r>
              <a:rPr lang="lv-LV" sz="2000" dirty="0" smtClean="0"/>
              <a:t>	Gods mātei, kas to mīļi </a:t>
            </a:r>
            <a:r>
              <a:rPr lang="lv-LV" sz="2000" dirty="0" err="1" smtClean="0"/>
              <a:t>dar</a:t>
            </a:r>
            <a:r>
              <a:rPr lang="lv-LV" sz="2000" dirty="0" smtClean="0"/>
              <a:t>',</a:t>
            </a:r>
            <a:br>
              <a:rPr lang="lv-LV" sz="2000" dirty="0" smtClean="0"/>
            </a:br>
            <a:r>
              <a:rPr lang="lv-LV" sz="2000" dirty="0" smtClean="0"/>
              <a:t>Ko tēvs dēļ darbiem tā nevar</a:t>
            </a:r>
            <a:r>
              <a:rPr lang="lv-LV" dirty="0" smtClean="0"/>
              <a:t>. </a:t>
            </a: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  <a:p>
            <a:pPr>
              <a:buNone/>
            </a:pPr>
            <a:endParaRPr lang="lv-LV" dirty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  <a:p>
            <a:pPr>
              <a:buNone/>
            </a:pPr>
            <a:r>
              <a:rPr lang="lv-LV" dirty="0"/>
              <a:t>	</a:t>
            </a:r>
            <a:r>
              <a:rPr lang="lv-LV" dirty="0" smtClean="0"/>
              <a:t>	       </a:t>
            </a:r>
          </a:p>
          <a:p>
            <a:pPr>
              <a:buNone/>
            </a:pPr>
            <a:endParaRPr lang="lv-LV" dirty="0"/>
          </a:p>
          <a:p>
            <a:pPr>
              <a:buNone/>
            </a:pPr>
            <a:r>
              <a:rPr lang="lv-LV" dirty="0" smtClean="0"/>
              <a:t>                 B </a:t>
            </a:r>
            <a:r>
              <a:rPr lang="lv-LV" dirty="0" err="1" smtClean="0"/>
              <a:t>bē</a:t>
            </a:r>
            <a:r>
              <a:rPr lang="lv-LV" dirty="0" smtClean="0"/>
              <a:t> </a:t>
            </a:r>
          </a:p>
          <a:p>
            <a:pPr algn="just">
              <a:buNone/>
            </a:pPr>
            <a:r>
              <a:rPr lang="lv-LV" sz="2400" dirty="0" smtClean="0"/>
              <a:t>Bites ziedos medu salasa:</a:t>
            </a:r>
          </a:p>
          <a:p>
            <a:pPr algn="just">
              <a:buNone/>
            </a:pPr>
            <a:r>
              <a:rPr lang="lv-LV" sz="2400" dirty="0" smtClean="0"/>
              <a:t>Tā no grāmatām nāk gudrība. 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794"/>
            <a:ext cx="40386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aisnstūris 8"/>
          <p:cNvSpPr/>
          <p:nvPr/>
        </p:nvSpPr>
        <p:spPr>
          <a:xfrm>
            <a:off x="4572000" y="428625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/>
              <a:t>		K kā </a:t>
            </a:r>
          </a:p>
          <a:p>
            <a:pPr algn="just"/>
            <a:r>
              <a:rPr lang="lv-LV" sz="2400" dirty="0" smtClean="0"/>
              <a:t>Koka gods pie augļiem pazīstams,</a:t>
            </a:r>
            <a:br>
              <a:rPr lang="lv-LV" sz="2400" dirty="0" smtClean="0"/>
            </a:br>
            <a:r>
              <a:rPr lang="lv-LV" sz="2400" dirty="0" smtClean="0"/>
              <a:t>Un pie darbiem cilvēks noskatāms.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lv-LV" b="1" dirty="0" smtClean="0"/>
              <a:t>	</a:t>
            </a:r>
            <a:r>
              <a:rPr lang="lv-LV" sz="3000" b="1" dirty="0" smtClean="0"/>
              <a:t>1789g.</a:t>
            </a:r>
            <a:r>
              <a:rPr lang="lv-LV" sz="3000" dirty="0" smtClean="0"/>
              <a:t> izdod </a:t>
            </a:r>
            <a:r>
              <a:rPr lang="lv-LV" sz="3000" dirty="0" err="1" smtClean="0"/>
              <a:t>Gotharda</a:t>
            </a:r>
            <a:r>
              <a:rPr lang="lv-LV" sz="3000" dirty="0" smtClean="0"/>
              <a:t> Frīdriha </a:t>
            </a:r>
            <a:r>
              <a:rPr lang="lv-LV" sz="3000" dirty="0" err="1" smtClean="0"/>
              <a:t>Stendera</a:t>
            </a:r>
            <a:r>
              <a:rPr lang="lv-LV" sz="3000" dirty="0" smtClean="0"/>
              <a:t> paplašinātu (~1200 lpp.), </a:t>
            </a:r>
            <a:r>
              <a:rPr lang="lv-LV" sz="3000" b="1" dirty="0" smtClean="0"/>
              <a:t>vārdnīcu</a:t>
            </a:r>
          </a:p>
          <a:p>
            <a:pPr algn="ctr">
              <a:lnSpc>
                <a:spcPct val="150000"/>
              </a:lnSpc>
              <a:buNone/>
            </a:pPr>
            <a:r>
              <a:rPr lang="lv-LV" sz="3000" dirty="0" smtClean="0"/>
              <a:t> </a:t>
            </a:r>
            <a:r>
              <a:rPr lang="lv-LV" sz="3000" b="1" dirty="0" smtClean="0"/>
              <a:t>„Latviešu leksikons”</a:t>
            </a:r>
          </a:p>
          <a:p>
            <a:pPr>
              <a:lnSpc>
                <a:spcPct val="150000"/>
              </a:lnSpc>
              <a:buNone/>
            </a:pPr>
            <a:r>
              <a:rPr lang="lv-LV" sz="3000" dirty="0" smtClean="0"/>
              <a:t> 1.daļā ir latviešu-vācu vārdnīca</a:t>
            </a:r>
          </a:p>
          <a:p>
            <a:pPr>
              <a:lnSpc>
                <a:spcPct val="150000"/>
              </a:lnSpc>
              <a:buNone/>
            </a:pPr>
            <a:r>
              <a:rPr lang="lv-LV" sz="3000" dirty="0" smtClean="0"/>
              <a:t> 2.daļā ir vācu-latviešu vārdnīca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3000" dirty="0" smtClean="0"/>
              <a:t>	Vārdnīcu “Latviešu leksikons” izmantojuši daudzi mūsu kultūras darbinieki valodas studijām, tā arī ilgu laiku bijusi plašākā latviešu-vācu un vācu-latviešu vārdnīca</a:t>
            </a:r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lv-LV" dirty="0" smtClean="0"/>
              <a:t>	</a:t>
            </a:r>
            <a:r>
              <a:rPr lang="lv-LV" b="1" dirty="0" smtClean="0"/>
              <a:t>19.gs. vidus </a:t>
            </a:r>
            <a:r>
              <a:rPr lang="lv-LV" sz="2800" dirty="0" smtClean="0"/>
              <a:t>- </a:t>
            </a:r>
            <a:r>
              <a:rPr lang="lv-LV" sz="2800" dirty="0"/>
              <a:t>n</a:t>
            </a:r>
            <a:r>
              <a:rPr lang="lv-LV" sz="2800" dirty="0" smtClean="0"/>
              <a:t>ākošais posms latviešu rakstu valodas un ortogrāfijas attīstībā –</a:t>
            </a:r>
          </a:p>
          <a:p>
            <a:pPr algn="ctr">
              <a:lnSpc>
                <a:spcPct val="150000"/>
              </a:lnSpc>
              <a:buNone/>
            </a:pPr>
            <a:r>
              <a:rPr lang="lv-LV" sz="2800" dirty="0" smtClean="0"/>
              <a:t> </a:t>
            </a:r>
            <a:r>
              <a:rPr lang="lv-LV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lv-LV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aunlatviešu laiks 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</a:t>
            </a:r>
            <a:r>
              <a:rPr lang="lv-LV" sz="2800" dirty="0"/>
              <a:t> 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Latviešu inteliģence: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 			</a:t>
            </a:r>
            <a:r>
              <a:rPr lang="lv-LV" b="1" dirty="0" smtClean="0"/>
              <a:t>Juris </a:t>
            </a:r>
            <a:r>
              <a:rPr lang="lv-LV" b="1" dirty="0" err="1"/>
              <a:t>Alunāns</a:t>
            </a:r>
            <a:r>
              <a:rPr lang="lv-LV" dirty="0"/>
              <a:t> </a:t>
            </a:r>
            <a:r>
              <a:rPr lang="lv-LV" sz="2800" dirty="0" smtClean="0"/>
              <a:t>- latviešu </a:t>
            </a:r>
            <a:r>
              <a:rPr lang="lv-LV" sz="2800" dirty="0"/>
              <a:t>nacionālās dzejas pamatlicējs, ievērojams publicists un </a:t>
            </a:r>
            <a:r>
              <a:rPr lang="lv-LV" sz="2800" dirty="0" smtClean="0"/>
              <a:t>valodnieks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b="1" dirty="0"/>
              <a:t>	</a:t>
            </a:r>
            <a:r>
              <a:rPr lang="lv-LV" sz="2800" b="1" dirty="0" smtClean="0"/>
              <a:t>		</a:t>
            </a:r>
            <a:r>
              <a:rPr lang="lv-LV" b="1" dirty="0" smtClean="0"/>
              <a:t>Atis </a:t>
            </a:r>
            <a:r>
              <a:rPr lang="lv-LV" b="1" dirty="0" err="1"/>
              <a:t>Kronvalds</a:t>
            </a:r>
            <a:r>
              <a:rPr lang="lv-LV" dirty="0"/>
              <a:t> </a:t>
            </a:r>
            <a:r>
              <a:rPr lang="lv-LV" sz="2800" dirty="0" smtClean="0"/>
              <a:t>- skolotājs, publicists</a:t>
            </a:r>
            <a:r>
              <a:rPr lang="lv-LV" dirty="0" smtClean="0"/>
              <a:t>	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	</a:t>
            </a:r>
            <a:r>
              <a:rPr lang="lv-LV" sz="3500" b="1" dirty="0" smtClean="0"/>
              <a:t>Krišj</a:t>
            </a:r>
            <a:r>
              <a:rPr lang="lv-LV" b="1" dirty="0" smtClean="0"/>
              <a:t>ānis Barons</a:t>
            </a:r>
            <a:r>
              <a:rPr lang="lv-LV" dirty="0" smtClean="0"/>
              <a:t> </a:t>
            </a:r>
            <a:r>
              <a:rPr lang="lv-LV" sz="2800" dirty="0" smtClean="0"/>
              <a:t>- izcilākais latviešu folklorists – tautas dziesmu krājējs, pētītājs un publicētājs, svešvārdu ieviesējs valodā</a:t>
            </a:r>
          </a:p>
          <a:p>
            <a:pPr algn="just">
              <a:lnSpc>
                <a:spcPct val="150000"/>
              </a:lnSpc>
              <a:buNone/>
            </a:pPr>
            <a:endParaRPr lang="lv-LV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 </a:t>
            </a:r>
            <a:r>
              <a:rPr lang="lv-LV" b="1" dirty="0" smtClean="0"/>
              <a:t>Krišjānis Valdemārs</a:t>
            </a:r>
            <a:r>
              <a:rPr lang="lv-LV" dirty="0" smtClean="0"/>
              <a:t> </a:t>
            </a:r>
            <a:r>
              <a:rPr lang="lv-LV" sz="2800" dirty="0" smtClean="0"/>
              <a:t>- viens no latviešu valodas vārdu krājuma bagātinātājiem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lv-LV" sz="4000" b="1" dirty="0" smtClean="0"/>
              <a:t>	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4000" b="1" dirty="0" smtClean="0"/>
              <a:t>		</a:t>
            </a:r>
            <a:r>
              <a:rPr lang="lv-LV" b="1" dirty="0" smtClean="0"/>
              <a:t>Juris Bārs - </a:t>
            </a:r>
            <a:r>
              <a:rPr lang="lv-LV" dirty="0" smtClean="0"/>
              <a:t>ārsts, dzejnieks, pirmais latviešu tautības valodnieks - J. Bāra ortogrāfijā novērsti ,,čupu’’ burti un patskaņu garums apzīmēts  ar svītriņu, mīkstināti līdzskaņi kā mūsdienu ortogrāfijā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		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Jaunlatvieši cīnījās</a:t>
            </a:r>
            <a:r>
              <a:rPr lang="lv-LV" sz="2800" dirty="0" smtClean="0"/>
              <a:t>, lai latviešu valoda 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	varētu pastāvēt 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	 to lietotu visās dzīves jomās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	 darina jaunus vārdus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	 pielāgo vācu valodas vārdus latviešu 						valodai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Vispārīgi fakti no vēstures</a:t>
            </a:r>
            <a:endParaRPr lang="lv-LV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428736"/>
            <a:ext cx="7972452" cy="4697427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lv-LV" sz="2800" dirty="0" smtClean="0"/>
              <a:t>	 No 9. līdz 6. </a:t>
            </a:r>
            <a:r>
              <a:rPr lang="lv-LV" sz="2800" dirty="0" err="1" smtClean="0"/>
              <a:t>gt.pr.Kr</a:t>
            </a:r>
            <a:r>
              <a:rPr lang="lv-LV" sz="2800" dirty="0" smtClean="0"/>
              <a:t>. Latvijas </a:t>
            </a:r>
            <a:r>
              <a:rPr lang="lv-LV" sz="2800" dirty="0"/>
              <a:t>teritorijā ienāk p</a:t>
            </a:r>
            <a:r>
              <a:rPr lang="lv-LV" sz="2800" dirty="0" smtClean="0"/>
              <a:t>irmie iedzīvotāji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lv-LV" sz="2800" dirty="0" smtClean="0"/>
              <a:t>	~</a:t>
            </a:r>
            <a:r>
              <a:rPr lang="lv-LV" sz="2800" dirty="0"/>
              <a:t>2.gt.vidū </a:t>
            </a:r>
            <a:r>
              <a:rPr lang="lv-LV" sz="2800" dirty="0" err="1"/>
              <a:t>pr.Kr</a:t>
            </a:r>
            <a:r>
              <a:rPr lang="lv-LV" sz="2800" dirty="0"/>
              <a:t>. Latvijas teritorijā ienāk </a:t>
            </a:r>
            <a:r>
              <a:rPr lang="lv-LV" sz="2800" b="1" dirty="0"/>
              <a:t>balti</a:t>
            </a:r>
            <a:r>
              <a:rPr lang="lv-LV" sz="2800" dirty="0"/>
              <a:t> (lietuviešu un latviešu senči- kuršu, zemgaļu, latgaļu, sēļu, </a:t>
            </a:r>
            <a:r>
              <a:rPr lang="lv-LV" sz="2800" dirty="0" err="1"/>
              <a:t>žemaišu</a:t>
            </a:r>
            <a:r>
              <a:rPr lang="lv-LV" sz="2800" dirty="0"/>
              <a:t>, </a:t>
            </a:r>
            <a:r>
              <a:rPr lang="lv-LV" sz="2800" dirty="0" err="1"/>
              <a:t>augštaišu</a:t>
            </a:r>
            <a:r>
              <a:rPr lang="lv-LV" sz="2800" dirty="0"/>
              <a:t>, senprūšu, </a:t>
            </a:r>
            <a:r>
              <a:rPr lang="lv-LV" sz="2800" dirty="0" err="1"/>
              <a:t>jātvingu</a:t>
            </a:r>
            <a:r>
              <a:rPr lang="lv-LV" sz="2800" dirty="0"/>
              <a:t> u.c. ciltis). </a:t>
            </a:r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14282" y="714356"/>
            <a:ext cx="8472518" cy="541180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lv-LV" sz="2000" dirty="0" smtClean="0"/>
              <a:t>		</a:t>
            </a:r>
            <a:endParaRPr lang="lv-LV" sz="2000" i="1" dirty="0" smtClean="0"/>
          </a:p>
          <a:p>
            <a:pPr lvl="0">
              <a:buNone/>
            </a:pPr>
            <a:endParaRPr lang="lv-LV" sz="2000" i="1" dirty="0" smtClean="0"/>
          </a:p>
          <a:p>
            <a:pPr lvl="0">
              <a:buNone/>
            </a:pPr>
            <a:r>
              <a:rPr lang="lv-LV" sz="2000" i="1" dirty="0" smtClean="0"/>
              <a:t> </a:t>
            </a:r>
          </a:p>
          <a:p>
            <a:pPr lvl="0">
              <a:buNone/>
            </a:pPr>
            <a:endParaRPr lang="lv-LV" sz="2000" i="1" dirty="0" smtClean="0"/>
          </a:p>
          <a:p>
            <a:pPr lvl="0">
              <a:buNone/>
            </a:pPr>
            <a:endParaRPr lang="lv-LV" sz="2000" dirty="0"/>
          </a:p>
        </p:txBody>
      </p:sp>
      <p:sp>
        <p:nvSpPr>
          <p:cNvPr id="5" name="Ovāls 4"/>
          <p:cNvSpPr/>
          <p:nvPr/>
        </p:nvSpPr>
        <p:spPr>
          <a:xfrm>
            <a:off x="6139434" y="928670"/>
            <a:ext cx="1933028" cy="7143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kareivis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6" name="Ovāls 5"/>
          <p:cNvSpPr/>
          <p:nvPr/>
        </p:nvSpPr>
        <p:spPr>
          <a:xfrm>
            <a:off x="1431250" y="1357298"/>
            <a:ext cx="1411944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lv-LV" sz="2000" i="1" dirty="0" smtClean="0">
              <a:solidFill>
                <a:schemeClr val="tx1"/>
              </a:solidFill>
            </a:endParaRPr>
          </a:p>
          <a:p>
            <a:pPr lvl="0" algn="ctr"/>
            <a:r>
              <a:rPr lang="lv-LV" sz="2000" i="1" dirty="0">
                <a:solidFill>
                  <a:schemeClr val="tx1"/>
                </a:solidFill>
              </a:rPr>
              <a:t>b</a:t>
            </a:r>
            <a:r>
              <a:rPr lang="lv-LV" sz="2000" i="1" dirty="0" smtClean="0">
                <a:solidFill>
                  <a:schemeClr val="tx1"/>
                </a:solidFill>
              </a:rPr>
              <a:t>urts</a:t>
            </a:r>
          </a:p>
          <a:p>
            <a:pPr algn="ctr"/>
            <a:endParaRPr lang="lv-LV" sz="2000" dirty="0"/>
          </a:p>
        </p:txBody>
      </p:sp>
      <p:sp>
        <p:nvSpPr>
          <p:cNvPr id="7" name="Ovāls 6"/>
          <p:cNvSpPr/>
          <p:nvPr/>
        </p:nvSpPr>
        <p:spPr>
          <a:xfrm>
            <a:off x="2759157" y="2571744"/>
            <a:ext cx="2084301" cy="7143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māksla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8" name="Ovāls 7"/>
          <p:cNvSpPr/>
          <p:nvPr/>
        </p:nvSpPr>
        <p:spPr>
          <a:xfrm>
            <a:off x="3286116" y="1000108"/>
            <a:ext cx="1748122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ārzemes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9" name="Ovāls 8"/>
          <p:cNvSpPr/>
          <p:nvPr/>
        </p:nvSpPr>
        <p:spPr>
          <a:xfrm>
            <a:off x="5034246" y="2571744"/>
            <a:ext cx="1680894" cy="7143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teikums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10" name="Ovāls 9"/>
          <p:cNvSpPr/>
          <p:nvPr/>
        </p:nvSpPr>
        <p:spPr>
          <a:xfrm>
            <a:off x="4903977" y="1571612"/>
            <a:ext cx="1596849" cy="64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veikals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11" name="Ovāls 10"/>
          <p:cNvSpPr/>
          <p:nvPr/>
        </p:nvSpPr>
        <p:spPr>
          <a:xfrm>
            <a:off x="1054729" y="4143380"/>
            <a:ext cx="2017073" cy="7715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rakstnieks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12" name="Ovāls 11"/>
          <p:cNvSpPr/>
          <p:nvPr/>
        </p:nvSpPr>
        <p:spPr>
          <a:xfrm>
            <a:off x="2664185" y="4857760"/>
            <a:ext cx="1764939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virtuve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13" name="Ovāls 12"/>
          <p:cNvSpPr/>
          <p:nvPr/>
        </p:nvSpPr>
        <p:spPr>
          <a:xfrm>
            <a:off x="5452790" y="4714884"/>
            <a:ext cx="1748122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ķermenis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14" name="Ovāls 13"/>
          <p:cNvSpPr/>
          <p:nvPr/>
        </p:nvSpPr>
        <p:spPr>
          <a:xfrm>
            <a:off x="1263161" y="2928934"/>
            <a:ext cx="1580033" cy="64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dzejolis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15" name="Ovāls 14"/>
          <p:cNvSpPr/>
          <p:nvPr/>
        </p:nvSpPr>
        <p:spPr>
          <a:xfrm>
            <a:off x="3786182" y="3786190"/>
            <a:ext cx="1428760" cy="64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vēstule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16" name="Ovāls 15"/>
          <p:cNvSpPr/>
          <p:nvPr/>
        </p:nvSpPr>
        <p:spPr>
          <a:xfrm>
            <a:off x="6738674" y="2714620"/>
            <a:ext cx="1748122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turpināt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17" name="Ovāls 16"/>
          <p:cNvSpPr/>
          <p:nvPr/>
        </p:nvSpPr>
        <p:spPr>
          <a:xfrm>
            <a:off x="6387366" y="3571876"/>
            <a:ext cx="2185162" cy="64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i="1" dirty="0" smtClean="0">
                <a:solidFill>
                  <a:schemeClr val="tx1"/>
                </a:solidFill>
              </a:rPr>
              <a:t>satversme</a:t>
            </a:r>
            <a:endParaRPr lang="lv-LV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lv-LV" i="1" dirty="0" smtClean="0"/>
          </a:p>
          <a:p>
            <a:pPr algn="just">
              <a:lnSpc>
                <a:spcPct val="160000"/>
              </a:lnSpc>
              <a:buNone/>
            </a:pPr>
            <a:r>
              <a:rPr lang="lv-LV" dirty="0" smtClean="0"/>
              <a:t>		</a:t>
            </a:r>
            <a:r>
              <a:rPr lang="lv-LV" sz="3000" dirty="0" smtClean="0"/>
              <a:t>1847.gadā žurnālā "Magazīna" Juris Bārs </a:t>
            </a:r>
            <a:r>
              <a:rPr lang="lv-LV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izsaka priekšlikumu </a:t>
            </a:r>
            <a:r>
              <a:rPr lang="lv-LV" sz="3000" dirty="0" smtClean="0"/>
              <a:t>pāriet no gotu burtiem jeb fraktūras uz latīņu burtiem jeb antīkvu</a:t>
            </a:r>
          </a:p>
          <a:p>
            <a:pPr algn="just">
              <a:lnSpc>
                <a:spcPct val="160000"/>
              </a:lnSpc>
              <a:buNone/>
            </a:pPr>
            <a:endParaRPr lang="lv-LV" sz="3000" dirty="0" smtClean="0"/>
          </a:p>
          <a:p>
            <a:pPr algn="just">
              <a:lnSpc>
                <a:spcPct val="160000"/>
              </a:lnSpc>
              <a:buNone/>
            </a:pPr>
            <a:endParaRPr lang="lv-LV" sz="3000" dirty="0" smtClean="0"/>
          </a:p>
          <a:p>
            <a:pPr algn="just">
              <a:lnSpc>
                <a:spcPct val="160000"/>
              </a:lnSpc>
              <a:buNone/>
            </a:pPr>
            <a:r>
              <a:rPr lang="lv-LV" sz="3000" dirty="0" smtClean="0"/>
              <a:t>		Antīkva - burti, ko mūsdienās visā pasaulē lieto visvairāk</a:t>
            </a:r>
            <a:r>
              <a:rPr lang="lv-LV" i="1" dirty="0" smtClean="0"/>
              <a:t>	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endParaRPr lang="lv-LV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Jaunlatviešu devums </a:t>
            </a:r>
            <a:r>
              <a:rPr lang="lv-LV" sz="2800" dirty="0" smtClean="0"/>
              <a:t>latviešu valodas ortogrāfijā ir ievērojams. 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Daudzu autoru darbos tiek meklēti jauni līdzekļi ortogrāfijas uzlabošanai, taču vienoti ortogrāfijas principi  netiek izveidoti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lv-LV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Mūsdienu latviešu valoda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lv-LV" dirty="0" smtClean="0"/>
              <a:t>	</a:t>
            </a:r>
            <a:r>
              <a:rPr lang="lv-LV" sz="2800" dirty="0" smtClean="0"/>
              <a:t>	</a:t>
            </a:r>
            <a:r>
              <a:rPr lang="lv-LV" sz="3600" dirty="0" smtClean="0"/>
              <a:t>Mūsdienu latviešu valodas ortogrāfijas pamatus izveido</a:t>
            </a:r>
          </a:p>
          <a:p>
            <a:pPr algn="just">
              <a:lnSpc>
                <a:spcPct val="120000"/>
              </a:lnSpc>
              <a:buNone/>
            </a:pPr>
            <a:r>
              <a:rPr lang="lv-LV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Kārlis </a:t>
            </a:r>
            <a:r>
              <a:rPr lang="lv-LV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Mīlenbahs</a:t>
            </a:r>
            <a:endParaRPr lang="lv-LV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  <a:buNone/>
            </a:pPr>
            <a:r>
              <a:rPr lang="lv-LV" dirty="0" smtClean="0"/>
              <a:t>					    un</a:t>
            </a:r>
          </a:p>
          <a:p>
            <a:pPr algn="just">
              <a:lnSpc>
                <a:spcPct val="120000"/>
              </a:lnSpc>
              <a:buNone/>
            </a:pPr>
            <a:r>
              <a:rPr lang="lv-LV" dirty="0" smtClean="0"/>
              <a:t>				</a:t>
            </a:r>
            <a:r>
              <a:rPr lang="lv-LV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Jānis </a:t>
            </a:r>
            <a:r>
              <a:rPr lang="lv-LV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Endzelīns</a:t>
            </a:r>
            <a:endParaRPr lang="lv-LV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lv-LV" sz="2400" dirty="0" smtClean="0"/>
          </a:p>
          <a:p>
            <a:pPr algn="just">
              <a:buNone/>
            </a:pPr>
            <a:r>
              <a:rPr lang="lv-LV" sz="2400" dirty="0" smtClean="0"/>
              <a:t>	</a:t>
            </a:r>
            <a:endParaRPr lang="lv-LV" sz="3000" dirty="0" smtClean="0"/>
          </a:p>
          <a:p>
            <a:pPr algn="just">
              <a:lnSpc>
                <a:spcPct val="160000"/>
              </a:lnSpc>
              <a:buNone/>
            </a:pPr>
            <a:r>
              <a:rPr lang="lv-LV" sz="3600" dirty="0" smtClean="0"/>
              <a:t>	no 1907.g. līdz 1910.gadam, darbojoties Rīgas Latviešu Biedrības pareizrakstības komisijā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71472" y="642918"/>
            <a:ext cx="7929618" cy="5483245"/>
          </a:xfrm>
        </p:spPr>
        <p:txBody>
          <a:bodyPr/>
          <a:lstStyle/>
          <a:p>
            <a:pPr>
              <a:buNone/>
            </a:pPr>
            <a:endParaRPr lang="lv-LV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b="1" dirty="0" smtClean="0"/>
              <a:t>		</a:t>
            </a:r>
            <a:r>
              <a:rPr lang="lv-LV" sz="2800" b="1" dirty="0" smtClean="0"/>
              <a:t>1908. gadā </a:t>
            </a:r>
            <a:r>
              <a:rPr lang="lv-LV" sz="2800" dirty="0" smtClean="0"/>
              <a:t>valodnieki K. </a:t>
            </a:r>
            <a:r>
              <a:rPr lang="lv-LV" sz="2800" dirty="0" err="1" smtClean="0"/>
              <a:t>Mīlenbahs</a:t>
            </a:r>
            <a:r>
              <a:rPr lang="lv-LV" sz="2800" dirty="0" smtClean="0"/>
              <a:t> un J. </a:t>
            </a:r>
            <a:r>
              <a:rPr lang="lv-LV" sz="2800" dirty="0" err="1" smtClean="0"/>
              <a:t>Endzelīns</a:t>
            </a:r>
            <a:r>
              <a:rPr lang="lv-LV" sz="2800" dirty="0" smtClean="0"/>
              <a:t> publicē jaunās rakstības projektu, kurā 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atsakās no vecās ortogrāfijas jeb gotu burtiem un pāriet uz latīņu alfabēta burtiem</a:t>
            </a:r>
            <a:r>
              <a:rPr lang="lv-LV" sz="2800" dirty="0" smtClean="0"/>
              <a:t>, tādējādi ievieš papildu zīmes skaņu garuma un mīkstuma apzīmēšanai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lv-LV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Jauninājumi ortogrāfijā</a:t>
            </a:r>
            <a:r>
              <a:rPr lang="lv-LV" sz="3500" dirty="0" smtClean="0"/>
              <a:t>: </a:t>
            </a:r>
            <a:endParaRPr lang="lv-LV" sz="3000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sz="3000" dirty="0" smtClean="0"/>
              <a:t>		Fraktūru aizstāj antīkva</a:t>
            </a:r>
          </a:p>
          <a:p>
            <a:pPr algn="just">
              <a:lnSpc>
                <a:spcPct val="150000"/>
              </a:lnSpc>
              <a:buNone/>
            </a:pPr>
            <a:endParaRPr lang="lv-LV" sz="3000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sz="3000" dirty="0" smtClean="0"/>
              <a:t>		Patskaņu garums apzīmēts ar svītriņu virs burta gan saknē, gan priedēklī, piedēklī un galotnē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3000" dirty="0" smtClean="0"/>
              <a:t>		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	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	Divskaņiem doti apzīmējumi					</a:t>
            </a:r>
            <a:r>
              <a:rPr lang="lv-LV" i="1" dirty="0" err="1" smtClean="0"/>
              <a:t>ee</a:t>
            </a:r>
            <a:r>
              <a:rPr lang="lv-LV" i="1" dirty="0" smtClean="0"/>
              <a:t> </a:t>
            </a:r>
            <a:r>
              <a:rPr lang="lv-LV" dirty="0" smtClean="0"/>
              <a:t>    </a:t>
            </a:r>
            <a:r>
              <a:rPr lang="lv-LV" i="1" dirty="0" err="1" smtClean="0"/>
              <a:t>ie</a:t>
            </a:r>
            <a:r>
              <a:rPr lang="lv-LV" dirty="0" smtClean="0"/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i="1" dirty="0" smtClean="0"/>
              <a:t>				o    </a:t>
            </a:r>
            <a:r>
              <a:rPr lang="lv-LV" i="1" dirty="0" err="1" smtClean="0"/>
              <a:t>uo</a:t>
            </a:r>
            <a:r>
              <a:rPr lang="lv-LV" dirty="0" smtClean="0"/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				piemēram:    	</a:t>
            </a:r>
            <a:r>
              <a:rPr lang="lv-LV" i="1" dirty="0" err="1" smtClean="0"/>
              <a:t>uoga</a:t>
            </a:r>
            <a:endParaRPr lang="lv-LV" i="1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i="1" dirty="0" smtClean="0"/>
              <a:t>								iela</a:t>
            </a:r>
            <a:endParaRPr lang="lv-LV" dirty="0" smtClean="0"/>
          </a:p>
          <a:p>
            <a:endParaRPr lang="lv-LV" dirty="0"/>
          </a:p>
        </p:txBody>
      </p:sp>
      <p:cxnSp>
        <p:nvCxnSpPr>
          <p:cNvPr id="5" name="Taisns bultveida savienotājs 4"/>
          <p:cNvCxnSpPr/>
          <p:nvPr/>
        </p:nvCxnSpPr>
        <p:spPr>
          <a:xfrm>
            <a:off x="3714744" y="271462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bultveida savienotājs 7"/>
          <p:cNvCxnSpPr/>
          <p:nvPr/>
        </p:nvCxnSpPr>
        <p:spPr>
          <a:xfrm>
            <a:off x="3571868" y="350043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2800" dirty="0" smtClean="0"/>
              <a:t>	 </a:t>
            </a:r>
          </a:p>
          <a:p>
            <a:pPr>
              <a:buNone/>
            </a:pPr>
            <a:r>
              <a:rPr lang="lv-LV" sz="2800" dirty="0" smtClean="0"/>
              <a:t>		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Šauro un plato </a:t>
            </a:r>
            <a:r>
              <a:rPr lang="lv-LV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ē </a:t>
            </a:r>
            <a:r>
              <a:rPr lang="lv-LV" sz="2800" dirty="0" smtClean="0"/>
              <a:t>apzīmē vienādi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	Piemēram:  zeme, sēta</a:t>
            </a:r>
          </a:p>
          <a:p>
            <a:pPr algn="just">
              <a:lnSpc>
                <a:spcPct val="150000"/>
              </a:lnSpc>
              <a:buNone/>
            </a:pPr>
            <a:endParaRPr lang="lv-LV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	Pašreizējo rakstības veidu iegūst līdzskaņi </a:t>
            </a:r>
          </a:p>
          <a:p>
            <a:pPr algn="ctr">
              <a:lnSpc>
                <a:spcPct val="150000"/>
              </a:lnSpc>
              <a:buNone/>
            </a:pPr>
            <a:r>
              <a:rPr lang="lv-LV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 z, š, ž, c, č, </a:t>
            </a:r>
            <a:r>
              <a:rPr lang="lv-LV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</a:t>
            </a:r>
            <a:r>
              <a:rPr lang="lv-LV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lv-LV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dž</a:t>
            </a:r>
            <a:r>
              <a:rPr lang="lv-LV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v, ļ, ņ </a:t>
            </a:r>
            <a:r>
              <a:rPr lang="lv-LV" sz="2800" dirty="0" smtClean="0"/>
              <a:t>un </a:t>
            </a:r>
            <a:r>
              <a:rPr lang="lv-LV" sz="2800" i="1" dirty="0" smtClean="0"/>
              <a:t>ŗ</a:t>
            </a:r>
            <a:endParaRPr lang="lv-LV" sz="2800" dirty="0" smtClean="0"/>
          </a:p>
          <a:p>
            <a:pPr>
              <a:buNone/>
            </a:pP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</a:t>
            </a:r>
            <a:r>
              <a:rPr lang="lv-LV" sz="2800" dirty="0" smtClean="0"/>
              <a:t>Pilnībā latviešu valodā antīkva nostiprinās tikai 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trīsdesmito gadu otrajā pusē</a:t>
            </a:r>
            <a:r>
              <a:rPr lang="lv-LV" sz="2800" dirty="0" smtClean="0"/>
              <a:t>, un līdz tam antīkva un fraktūra tiek lietotas paralēli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lv-LV" sz="2800" dirty="0" smtClean="0"/>
              <a:t>		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Paraugs </a:t>
            </a:r>
            <a:r>
              <a:rPr lang="lv-LV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Manceļa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ortogrāfijas un mūsdienu latviešu ortogrāfijas salīdzinājumam</a:t>
            </a:r>
          </a:p>
          <a:p>
            <a:endParaRPr lang="lv-LV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42928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lvl="0" algn="just">
              <a:lnSpc>
                <a:spcPct val="160000"/>
              </a:lnSpc>
              <a:buNone/>
            </a:pPr>
            <a:r>
              <a:rPr lang="lv-LV" dirty="0" smtClean="0"/>
              <a:t>	</a:t>
            </a:r>
            <a:r>
              <a:rPr lang="lv-LV" sz="2800" dirty="0" smtClean="0"/>
              <a:t>Ap 1200. gadu, saplūstot kopā baltu ciltīm- kuršiem, zemgaļiem, latgaļiem, sēļiem-, izveidojas latviešu tauta</a:t>
            </a:r>
          </a:p>
          <a:p>
            <a:pPr lvl="0" algn="just">
              <a:lnSpc>
                <a:spcPct val="160000"/>
              </a:lnSpc>
              <a:buNone/>
            </a:pPr>
            <a:endParaRPr lang="lv-LV" sz="2800" dirty="0" smtClean="0"/>
          </a:p>
          <a:p>
            <a:pPr lvl="0" algn="just">
              <a:lnSpc>
                <a:spcPct val="160000"/>
              </a:lnSpc>
              <a:buNone/>
            </a:pPr>
            <a:r>
              <a:rPr lang="lv-LV" sz="2800" dirty="0" smtClean="0"/>
              <a:t>	Pirms 16.gs. latvieši savā starpā runā latviešu mēlē, bet rakstības nebija</a:t>
            </a:r>
          </a:p>
          <a:p>
            <a:pPr algn="just"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"Jo vairāk kāda tauta attīstīta, jo vairāk tā cienī savu valodu, valodas pareizību gan formās, gan izrunā piekopdama un sāpīgi sajuzdama valodas kļūdas; jo mazāk turpretim kāda tauta attīstīta, jo mazāk tā sajūt riebumu pret kļūdām formās un izrunā. Valodā attēlojas ikvienas tautas attīstības stāvoklis."</a:t>
            </a:r>
          </a:p>
          <a:p>
            <a:pPr algn="r">
              <a:buNone/>
            </a:pPr>
            <a:r>
              <a:rPr lang="lv-L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K.Mīlenbahs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Kārlis </a:t>
            </a:r>
            <a:r>
              <a:rPr lang="lv-LV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Mīlenbahs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(1853-1916)</a:t>
            </a:r>
            <a:endParaRPr lang="lv-LV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357686" y="1428736"/>
            <a:ext cx="4329114" cy="492922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lv-LV" dirty="0" smtClean="0"/>
              <a:t>	</a:t>
            </a:r>
            <a:r>
              <a:rPr lang="lv-LV" sz="3200" dirty="0" smtClean="0"/>
              <a:t>Kārlis </a:t>
            </a:r>
            <a:r>
              <a:rPr lang="lv-LV" sz="3200" dirty="0" err="1" smtClean="0"/>
              <a:t>Mīlenbahs</a:t>
            </a:r>
            <a:r>
              <a:rPr lang="lv-LV" sz="3200" dirty="0" smtClean="0"/>
              <a:t> dzimis mežsarga ģimenē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Kandavas</a:t>
            </a:r>
            <a:r>
              <a:rPr lang="lv-LV" sz="3200" dirty="0" smtClean="0"/>
              <a:t> pagasta "</a:t>
            </a:r>
            <a:r>
              <a:rPr lang="lv-LV" sz="3200" dirty="0" err="1" smtClean="0"/>
              <a:t>Šķūtēs</a:t>
            </a:r>
            <a:r>
              <a:rPr lang="lv-LV" sz="3200" dirty="0" smtClean="0"/>
              <a:t>". </a:t>
            </a:r>
            <a:r>
              <a:rPr lang="lv-LV" sz="3200" dirty="0" err="1" smtClean="0"/>
              <a:t>Mīlenbahs</a:t>
            </a:r>
            <a:r>
              <a:rPr lang="lv-LV" sz="3200" dirty="0" smtClean="0"/>
              <a:t> pētījis latviešu valodas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sintakses</a:t>
            </a:r>
            <a:r>
              <a:rPr lang="lv-LV" sz="3200" dirty="0" smtClean="0"/>
              <a:t>,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leksikas</a:t>
            </a:r>
            <a:r>
              <a:rPr lang="lv-LV" sz="3200" dirty="0" smtClean="0"/>
              <a:t> un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ortogrāfijas</a:t>
            </a:r>
            <a:r>
              <a:rPr lang="lv-LV" sz="3200" dirty="0" smtClean="0"/>
              <a:t> jautājumus. Viņš bija pirmais no latviešu valodniekiem, kas pievērsās vispārīgajai valodniecībai — runas un valodas cilmes jautājumam un teorijām par artikulētas runas pirmsākumiem cilvēces vēsturē. </a:t>
            </a:r>
            <a:endParaRPr lang="lv-LV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1465" y="1600200"/>
            <a:ext cx="31500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Jānis </a:t>
            </a:r>
            <a:r>
              <a:rPr lang="lv-LV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Endzelīns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(1873-1961)</a:t>
            </a:r>
            <a:endParaRPr lang="lv-LV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lv-LV" sz="2000" dirty="0" smtClean="0"/>
              <a:t>	Jānis </a:t>
            </a:r>
            <a:r>
              <a:rPr lang="lv-LV" sz="2000" dirty="0" err="1" smtClean="0"/>
              <a:t>Endzelīns</a:t>
            </a:r>
            <a:r>
              <a:rPr lang="lv-LV" sz="2000" dirty="0" smtClean="0"/>
              <a:t> dzimis Kauguru pagasta "</a:t>
            </a:r>
            <a:r>
              <a:rPr lang="lv-LV" sz="2000" dirty="0" err="1" smtClean="0"/>
              <a:t>Mičkēnu</a:t>
            </a:r>
            <a:r>
              <a:rPr lang="lv-LV" sz="2000" dirty="0" smtClean="0"/>
              <a:t>" mājās. </a:t>
            </a:r>
            <a:r>
              <a:rPr lang="lv-LV" sz="2000" dirty="0" err="1" smtClean="0"/>
              <a:t>Endzelīns</a:t>
            </a:r>
            <a:r>
              <a:rPr lang="lv-LV" sz="2000" dirty="0" smtClean="0"/>
              <a:t> bija latviešu </a:t>
            </a:r>
            <a:r>
              <a:rPr lang="lv-LV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valodnieks</a:t>
            </a:r>
            <a:r>
              <a:rPr lang="lv-LV" sz="2000" dirty="0" smtClean="0"/>
              <a:t>, </a:t>
            </a:r>
            <a:r>
              <a:rPr lang="lv-LV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latviešu valodas</a:t>
            </a:r>
            <a:r>
              <a:rPr lang="lv-LV" sz="2000" dirty="0" smtClean="0"/>
              <a:t> un citu </a:t>
            </a:r>
            <a:r>
              <a:rPr lang="lv-LV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baltu valodu pētnieks</a:t>
            </a:r>
            <a:r>
              <a:rPr lang="lv-LV" sz="2000" dirty="0" smtClean="0"/>
              <a:t>, </a:t>
            </a:r>
            <a:r>
              <a:rPr lang="lv-LV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salīdzināmās</a:t>
            </a:r>
            <a:r>
              <a:rPr lang="lv-LV" sz="2000" dirty="0" smtClean="0"/>
              <a:t> un </a:t>
            </a:r>
            <a:r>
              <a:rPr lang="lv-LV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vēsturiskās valodniecības speciālists</a:t>
            </a:r>
            <a:r>
              <a:rPr lang="lv-LV" sz="2000" dirty="0" smtClean="0"/>
              <a:t>. </a:t>
            </a:r>
          </a:p>
          <a:p>
            <a:pPr algn="just">
              <a:lnSpc>
                <a:spcPct val="150000"/>
              </a:lnSpc>
              <a:buNone/>
            </a:pPr>
            <a:endParaRPr lang="lv-LV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sz="2000" dirty="0" smtClean="0"/>
              <a:t>	Kauguru pamatskola nosaukta </a:t>
            </a:r>
            <a:r>
              <a:rPr lang="lv-LV" sz="2000" dirty="0" err="1" smtClean="0"/>
              <a:t>J.Endzelīna</a:t>
            </a:r>
            <a:r>
              <a:rPr lang="lv-LV" sz="2000" dirty="0" smtClean="0"/>
              <a:t> vārdā.</a:t>
            </a:r>
            <a:endParaRPr lang="lv-LV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143272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“Latviešu valodas vārdnīca”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"Latviešu valodas vārdnīca" </a:t>
            </a:r>
            <a:r>
              <a:rPr lang="lv-LV" sz="2800" dirty="0" smtClean="0"/>
              <a:t>(4 sējumi, 1923—1932). 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Pirmā</a:t>
            </a:r>
            <a:r>
              <a:rPr lang="lv-LV" sz="2800" dirty="0" smtClean="0"/>
              <a:t> skaidrojošā latviešu valodas vārdnīca ar plašu vārdu krājumu. 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Manuskriptā, kas sastāvēja no 73 kladēm un 15000 lapaspusēm, </a:t>
            </a:r>
            <a:r>
              <a:rPr lang="lv-LV" sz="2800" dirty="0" err="1" smtClean="0"/>
              <a:t>Mīlenbahs</a:t>
            </a:r>
            <a:r>
              <a:rPr lang="lv-LV" sz="2800" dirty="0" smtClean="0"/>
              <a:t> bija ticis līdz vārdam 				</a:t>
            </a: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“patumšs</a:t>
            </a:r>
            <a:r>
              <a:rPr lang="lv-LV" dirty="0" smtClean="0"/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</a:t>
            </a:r>
            <a:endParaRPr lang="lv-LV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 	</a:t>
            </a:r>
            <a:endParaRPr lang="lv-LV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071678"/>
            <a:ext cx="20002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	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	Manuskriptu rediģēja, papildināja un pēc </a:t>
            </a:r>
            <a:r>
              <a:rPr lang="lv-LV" dirty="0" err="1" smtClean="0"/>
              <a:t>Mīlenbaha</a:t>
            </a:r>
            <a:r>
              <a:rPr lang="lv-LV" dirty="0" smtClean="0"/>
              <a:t> nāves publicēja J. </a:t>
            </a:r>
            <a:r>
              <a:rPr lang="lv-LV" dirty="0" err="1" smtClean="0"/>
              <a:t>Endzelīns</a:t>
            </a:r>
            <a:r>
              <a:rPr lang="lv-LV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lv-LV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	4 sējumi tiek izdoti laika posmā 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		no 1923. līdz 1932. gadam 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Latviešu literārās valodas pamats ir vidus dialekts</a:t>
            </a:r>
            <a:endParaRPr lang="lv-L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9293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	</a:t>
            </a:r>
            <a:r>
              <a:rPr lang="lv-LV" dirty="0" err="1" smtClean="0"/>
              <a:t>Brāl-</a:t>
            </a:r>
            <a:r>
              <a:rPr lang="lv-LV" dirty="0" smtClean="0"/>
              <a:t> brālis – </a:t>
            </a:r>
            <a:r>
              <a:rPr lang="lv-LV" dirty="0" err="1" smtClean="0"/>
              <a:t>brōls</a:t>
            </a:r>
            <a:r>
              <a:rPr lang="lv-LV" dirty="0" smtClean="0"/>
              <a:t>, </a:t>
            </a:r>
            <a:r>
              <a:rPr lang="lv-LV" dirty="0" err="1" smtClean="0"/>
              <a:t>bruols</a:t>
            </a:r>
            <a:r>
              <a:rPr lang="lv-LV" dirty="0" smtClean="0"/>
              <a:t>,</a:t>
            </a:r>
          </a:p>
          <a:p>
            <a:pPr marL="0" indent="0" algn="just">
              <a:buNone/>
            </a:pPr>
            <a:r>
              <a:rPr lang="lv-LV" dirty="0" smtClean="0"/>
              <a:t>	Tas </a:t>
            </a:r>
            <a:r>
              <a:rPr lang="lv-LV" dirty="0" err="1" smtClean="0"/>
              <a:t>up</a:t>
            </a:r>
            <a:r>
              <a:rPr lang="lv-LV" dirty="0" smtClean="0"/>
              <a:t> ir dziļš</a:t>
            </a:r>
          </a:p>
          <a:p>
            <a:pPr marL="0" indent="0" algn="just">
              <a:buNone/>
            </a:pPr>
            <a:r>
              <a:rPr lang="lv-LV" dirty="0" smtClean="0"/>
              <a:t>	Ods-</a:t>
            </a:r>
            <a:r>
              <a:rPr lang="lv-LV" dirty="0" err="1" smtClean="0"/>
              <a:t>ūds</a:t>
            </a:r>
            <a:r>
              <a:rPr lang="lv-LV" dirty="0" smtClean="0"/>
              <a:t>, miers – </a:t>
            </a:r>
            <a:r>
              <a:rPr lang="lv-LV" dirty="0" err="1" smtClean="0"/>
              <a:t>mīrs</a:t>
            </a:r>
            <a:r>
              <a:rPr lang="lv-LV" dirty="0" smtClean="0"/>
              <a:t>, šķūnis - </a:t>
            </a:r>
            <a:r>
              <a:rPr lang="lv-LV" dirty="0" err="1" smtClean="0"/>
              <a:t>šķounis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988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lv-LV" dirty="0" smtClean="0"/>
              <a:t>	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dirty="0" smtClean="0"/>
              <a:t>		</a:t>
            </a: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Zenta Mauriņa ir teikusi, ka J. </a:t>
            </a:r>
            <a:r>
              <a:rPr lang="lv-L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Endzelīns</a:t>
            </a: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 ”mūsu tautu iemācījis pareizi runāt”.</a:t>
            </a:r>
          </a:p>
          <a:p>
            <a:pPr algn="just">
              <a:lnSpc>
                <a:spcPct val="150000"/>
              </a:lnSpc>
              <a:buNone/>
            </a:pPr>
            <a:endParaRPr lang="lv-L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buNone/>
            </a:pP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J. </a:t>
            </a:r>
            <a:r>
              <a:rPr lang="lv-LV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Alunāns</a:t>
            </a: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 teicis „.. turiet savu tēvu valodu godā un cieņā, un jums labi klāsies virs zemes. Jo, kas sevi pašu negodā, to arī citi negodās.”</a:t>
            </a:r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Literārā valoda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lv-LV" sz="2800" b="1" dirty="0" smtClean="0"/>
              <a:t>		Par </a:t>
            </a:r>
            <a:r>
              <a:rPr lang="lv-LV" sz="2800" b="1" dirty="0"/>
              <a:t>literāro valodu sauc visas tautas vienotu, normētu, izkoptu valodas paveidu, ko lieto gan runas, gan rakstu </a:t>
            </a:r>
            <a:r>
              <a:rPr lang="lv-LV" sz="2800" b="1" dirty="0" smtClean="0"/>
              <a:t>formā</a:t>
            </a:r>
            <a:endParaRPr lang="lv-LV" sz="2800" b="1" dirty="0"/>
          </a:p>
          <a:p>
            <a:pPr algn="just">
              <a:lnSpc>
                <a:spcPct val="150000"/>
              </a:lnSpc>
              <a:buNone/>
            </a:pPr>
            <a:endParaRPr lang="lv-LV" sz="2800" dirty="0"/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Līdz </a:t>
            </a:r>
            <a:r>
              <a:rPr lang="lv-LV" sz="2800" dirty="0"/>
              <a:t>latviešu rakstības dibināšanai, valodai ir tikai mutvārdu forma – tautasdziesmas, pasakas, nostāsti, ticējumi utt.</a:t>
            </a:r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43602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lv-LV" b="1" dirty="0" smtClean="0"/>
              <a:t>	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16.gadsimtā</a:t>
            </a:r>
            <a:r>
              <a:rPr lang="lv-LV" dirty="0" smtClean="0"/>
              <a:t> </a:t>
            </a:r>
            <a:r>
              <a:rPr lang="lv-LV" sz="2800" dirty="0"/>
              <a:t>tiek dibināta latviešu valodas rakstība. </a:t>
            </a:r>
            <a:endParaRPr lang="lv-LV" sz="2800" dirty="0" smtClean="0"/>
          </a:p>
          <a:p>
            <a:pPr lvl="0" algn="ctr">
              <a:lnSpc>
                <a:spcPct val="150000"/>
              </a:lnSpc>
              <a:buNone/>
            </a:pPr>
            <a:r>
              <a:rPr lang="lv-LV" sz="2800" dirty="0"/>
              <a:t>	</a:t>
            </a:r>
            <a:r>
              <a:rPr lang="lv-LV" sz="2800" dirty="0" smtClean="0"/>
              <a:t>Tās </a:t>
            </a:r>
            <a:r>
              <a:rPr lang="lv-LV" sz="2800" dirty="0"/>
              <a:t>dibinātāji ir </a:t>
            </a:r>
            <a:r>
              <a:rPr lang="lv-LV" sz="2800" b="1" dirty="0"/>
              <a:t>vācu </a:t>
            </a:r>
            <a:r>
              <a:rPr lang="lv-LV" sz="2800" b="1" dirty="0" smtClean="0"/>
              <a:t>mācītāji</a:t>
            </a:r>
            <a:r>
              <a:rPr lang="lv-LV" sz="2800" b="1" dirty="0" smtClean="0"/>
              <a:t>.</a:t>
            </a:r>
            <a:endParaRPr lang="lv-LV" sz="2800" b="1" dirty="0" smtClean="0"/>
          </a:p>
          <a:p>
            <a:pPr lvl="0" algn="ctr">
              <a:lnSpc>
                <a:spcPct val="150000"/>
              </a:lnSpc>
              <a:buNone/>
            </a:pPr>
            <a:r>
              <a:rPr lang="lv-LV" sz="2800" b="1" dirty="0"/>
              <a:t>	</a:t>
            </a:r>
            <a:r>
              <a:rPr lang="lv-LV" sz="2400" dirty="0" smtClean="0"/>
              <a:t>Mācītāji</a:t>
            </a:r>
            <a:r>
              <a:rPr lang="lv-LV" sz="2400" b="1" dirty="0" smtClean="0"/>
              <a:t> </a:t>
            </a:r>
            <a:r>
              <a:rPr lang="lv-LV" sz="2400" dirty="0" smtClean="0"/>
              <a:t>tādējādi cerēja </a:t>
            </a:r>
            <a:r>
              <a:rPr lang="lv-LV" sz="2400" dirty="0"/>
              <a:t>vieglāk pakļaut latviešu tautu saviem uzskatiem un luterticībai, kā arī ieaudzināt latviešos </a:t>
            </a:r>
            <a:r>
              <a:rPr lang="lv-LV" sz="2400" dirty="0" smtClean="0"/>
              <a:t>pazemību </a:t>
            </a:r>
            <a:r>
              <a:rPr lang="lv-LV" sz="2400" dirty="0"/>
              <a:t>un pieticību. </a:t>
            </a:r>
            <a:endParaRPr lang="lv-LV" sz="2400" dirty="0" smtClean="0"/>
          </a:p>
          <a:p>
            <a:pPr lvl="0" algn="ctr">
              <a:lnSpc>
                <a:spcPct val="150000"/>
              </a:lnSpc>
              <a:buNone/>
            </a:pPr>
            <a:r>
              <a:rPr lang="lv-LV" sz="2400" b="1" dirty="0" smtClean="0"/>
              <a:t>Catechhismus Actholicorum (1585.g.)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lv-LV" sz="2400" dirty="0" smtClean="0"/>
              <a:t>Senākais rakstu piemineklis, kas izklāsta kristīgo mācību jautājumu un atbilžu formā.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lv-LV" sz="2400" dirty="0" smtClean="0"/>
              <a:t>Saglabājies līdz mūsdienām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597533"/>
          </a:xfrm>
        </p:spPr>
        <p:txBody>
          <a:bodyPr>
            <a:normAutofit/>
          </a:bodyPr>
          <a:lstStyle/>
          <a:p>
            <a:pPr>
              <a:buNone/>
            </a:pPr>
            <a:endParaRPr lang="lv-LV" i="1" dirty="0" smtClean="0"/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Valodā ir </a:t>
            </a:r>
            <a:r>
              <a:rPr lang="lv-LV" sz="2800" b="1" dirty="0" smtClean="0"/>
              <a:t>daudz nepilnību</a:t>
            </a:r>
            <a:r>
              <a:rPr lang="lv-LV" sz="2800" dirty="0" smtClean="0"/>
              <a:t>, jo tā veidota pēc </a:t>
            </a:r>
            <a:r>
              <a:rPr lang="lv-LV" sz="2800" dirty="0" err="1" smtClean="0"/>
              <a:t>lejvācu</a:t>
            </a:r>
            <a:r>
              <a:rPr lang="lv-LV" sz="2800" dirty="0" smtClean="0"/>
              <a:t> ortogrāfijas principa - nav garo patskaņu, mīksto līdzskaņu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i="1" dirty="0" smtClean="0"/>
              <a:t>Piemēram, </a:t>
            </a:r>
          </a:p>
          <a:p>
            <a:pPr algn="ctr">
              <a:lnSpc>
                <a:spcPct val="150000"/>
              </a:lnSpc>
              <a:buNone/>
            </a:pPr>
            <a:r>
              <a:rPr lang="lv-LV" sz="2800" i="1" dirty="0" smtClean="0"/>
              <a:t>		</a:t>
            </a:r>
            <a:r>
              <a:rPr lang="lv-LV" sz="2800" i="1" dirty="0" err="1" smtClean="0"/>
              <a:t>Tou</a:t>
            </a:r>
            <a:r>
              <a:rPr lang="lv-LV" sz="2800" i="1" dirty="0" smtClean="0"/>
              <a:t> </a:t>
            </a:r>
            <a:r>
              <a:rPr lang="lv-LV" sz="2800" i="1" dirty="0" err="1" smtClean="0"/>
              <a:t>nebues</a:t>
            </a:r>
            <a:r>
              <a:rPr lang="lv-LV" sz="2800" i="1" dirty="0" smtClean="0"/>
              <a:t> </a:t>
            </a:r>
            <a:r>
              <a:rPr lang="lv-LV" sz="2800" i="1" dirty="0" err="1" smtClean="0"/>
              <a:t>Dewe</a:t>
            </a:r>
            <a:r>
              <a:rPr lang="lv-LV" sz="2800" i="1" dirty="0" smtClean="0"/>
              <a:t> </a:t>
            </a:r>
            <a:r>
              <a:rPr lang="lv-LV" sz="2800" i="1" dirty="0" err="1" smtClean="0"/>
              <a:t>touwe</a:t>
            </a:r>
            <a:r>
              <a:rPr lang="lv-LV" sz="2800" i="1" dirty="0" smtClean="0"/>
              <a:t> </a:t>
            </a:r>
            <a:r>
              <a:rPr lang="lv-LV" sz="2800" i="1" dirty="0" err="1" smtClean="0"/>
              <a:t>kunge</a:t>
            </a:r>
            <a:r>
              <a:rPr lang="lv-LV" sz="2800" i="1" dirty="0" smtClean="0"/>
              <a:t> </a:t>
            </a:r>
            <a:r>
              <a:rPr lang="lv-LV" sz="2800" i="1" dirty="0" err="1" smtClean="0"/>
              <a:t>warde</a:t>
            </a:r>
            <a:r>
              <a:rPr lang="lv-LV" sz="2800" i="1" dirty="0" smtClean="0"/>
              <a:t> </a:t>
            </a:r>
            <a:r>
              <a:rPr lang="lv-LV" sz="2800" i="1" dirty="0" err="1" smtClean="0"/>
              <a:t>nepatteSce</a:t>
            </a:r>
            <a:r>
              <a:rPr lang="lv-LV" sz="2800" i="1" dirty="0" smtClean="0"/>
              <a:t> </a:t>
            </a:r>
            <a:r>
              <a:rPr lang="lv-LV" sz="2800" i="1" dirty="0" err="1" smtClean="0"/>
              <a:t>walkot</a:t>
            </a:r>
            <a:r>
              <a:rPr lang="lv-LV" sz="2800" dirty="0" smtClean="0"/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dirty="0" smtClean="0"/>
              <a:t>	(Tev nebūs Dieva, tava kunga, vārdu nepatiesi valkāt)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672" y="913633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None/>
            </a:pPr>
            <a:endParaRPr lang="lv-LV" sz="2800" b="1" dirty="0" smtClean="0"/>
          </a:p>
          <a:p>
            <a:pPr lvl="0" algn="ctr">
              <a:lnSpc>
                <a:spcPct val="150000"/>
              </a:lnSpc>
              <a:buNone/>
            </a:pPr>
            <a:r>
              <a:rPr lang="lv-LV" sz="2800" b="1" dirty="0" smtClean="0"/>
              <a:t>Katoļu katehisms (1585.g.)</a:t>
            </a:r>
          </a:p>
          <a:p>
            <a:pPr algn="ctr">
              <a:lnSpc>
                <a:spcPct val="150000"/>
              </a:lnSpc>
            </a:pPr>
            <a:r>
              <a:rPr lang="lv-LV" sz="2800" b="1" dirty="0"/>
              <a:t>Cateohismus Catholioorum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lv-LV" sz="2800" dirty="0"/>
              <a:t>Senākais rakstu </a:t>
            </a:r>
            <a:r>
              <a:rPr lang="lv-LV" sz="2800" dirty="0" smtClean="0"/>
              <a:t>piemineklis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lv-LV" sz="2800" dirty="0"/>
              <a:t>I</a:t>
            </a:r>
            <a:r>
              <a:rPr lang="lv-LV" sz="2800" dirty="0" smtClean="0"/>
              <a:t>zklāsta </a:t>
            </a:r>
            <a:r>
              <a:rPr lang="lv-LV" sz="2800" dirty="0"/>
              <a:t>kristīgo mācību jautājumu un atbilžu </a:t>
            </a:r>
            <a:r>
              <a:rPr lang="lv-LV" sz="2800" dirty="0" smtClean="0"/>
              <a:t>formā</a:t>
            </a:r>
            <a:endParaRPr lang="lv-LV" sz="2800" dirty="0"/>
          </a:p>
          <a:p>
            <a:pPr lvl="0" algn="ctr">
              <a:lnSpc>
                <a:spcPct val="150000"/>
              </a:lnSpc>
              <a:buNone/>
            </a:pPr>
            <a:r>
              <a:rPr lang="lv-LV" sz="2800" dirty="0"/>
              <a:t>Saglabājies līdz </a:t>
            </a:r>
            <a:r>
              <a:rPr lang="lv-LV" sz="2800" dirty="0" smtClean="0"/>
              <a:t>mūsdienām</a:t>
            </a:r>
          </a:p>
          <a:p>
            <a:pPr lvl="0" algn="ctr">
              <a:lnSpc>
                <a:spcPct val="150000"/>
              </a:lnSpc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8993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lvl="0" algn="just">
              <a:lnSpc>
                <a:spcPct val="170000"/>
              </a:lnSpc>
              <a:buNone/>
            </a:pP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lv-LV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17.gs</a:t>
            </a:r>
            <a:r>
              <a:rPr lang="lv-LV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lv-LV" sz="3000" dirty="0"/>
              <a:t>vācu mācītājs </a:t>
            </a: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Georgs </a:t>
            </a:r>
            <a:r>
              <a:rPr lang="lv-LV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Mancelis</a:t>
            </a:r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3000" dirty="0"/>
              <a:t>izdara svarīgus labojumus ortogrāfijā, </a:t>
            </a:r>
            <a:r>
              <a:rPr lang="lv-LV" sz="3000" dirty="0" smtClean="0"/>
              <a:t>kuri kļūst par latviešu rakstu valodas standartu līdz pat 19.gs. vidum.</a:t>
            </a:r>
          </a:p>
          <a:p>
            <a:pPr lvl="0" algn="just">
              <a:buNone/>
            </a:pPr>
            <a:endParaRPr lang="lv-LV" sz="3000" dirty="0" smtClean="0"/>
          </a:p>
          <a:p>
            <a:pPr algn="just">
              <a:buNone/>
            </a:pPr>
            <a:r>
              <a:rPr lang="lv-LV" sz="3000" dirty="0" smtClean="0"/>
              <a:t>	Georgs </a:t>
            </a:r>
            <a:r>
              <a:rPr lang="lv-LV" sz="3000" dirty="0" err="1" smtClean="0"/>
              <a:t>Mancelis</a:t>
            </a:r>
            <a:r>
              <a:rPr lang="lv-LV" sz="3000" dirty="0" smtClean="0"/>
              <a:t> liek pamatus </a:t>
            </a:r>
            <a:r>
              <a:rPr lang="lv-LV" sz="3000" b="1" dirty="0" smtClean="0"/>
              <a:t>gotiskajam rakstam jeb vecajai ortogrāfijai </a:t>
            </a:r>
          </a:p>
          <a:p>
            <a:pPr>
              <a:buNone/>
            </a:pPr>
            <a:r>
              <a:rPr lang="lv-LV" sz="2800" dirty="0" smtClean="0"/>
              <a:t> </a:t>
            </a:r>
          </a:p>
          <a:p>
            <a:pPr>
              <a:buNone/>
            </a:pPr>
            <a:endParaRPr lang="lv-LV" sz="2800" dirty="0"/>
          </a:p>
          <a:p>
            <a:pPr lvl="0">
              <a:buNone/>
            </a:pPr>
            <a:endParaRPr lang="lv-LV" sz="2800" b="1" dirty="0" smtClean="0"/>
          </a:p>
          <a:p>
            <a:pPr lvl="0">
              <a:buNone/>
            </a:pPr>
            <a:endParaRPr lang="lv-LV" sz="2800" b="1" dirty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</a:t>
            </a:r>
            <a:r>
              <a:rPr lang="lv-LV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Manceļa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ortogrāfijas labojumi</a:t>
            </a:r>
            <a:endParaRPr lang="lv-LV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lv-LV" sz="2800" dirty="0" smtClean="0"/>
              <a:t>Tiek šķirti īsie patskaņi no garajiem ar </a:t>
            </a:r>
            <a:r>
              <a:rPr lang="lv-LV" sz="2800" b="1" dirty="0" smtClean="0"/>
              <a:t>h </a:t>
            </a:r>
            <a:r>
              <a:rPr lang="lv-LV" sz="2800" dirty="0" smtClean="0"/>
              <a:t>vai burtu kopām </a:t>
            </a:r>
            <a:r>
              <a:rPr lang="lv-LV" sz="2800" b="1" dirty="0" err="1" smtClean="0"/>
              <a:t>sch</a:t>
            </a:r>
            <a:r>
              <a:rPr lang="lv-LV" sz="2800" b="1" dirty="0" smtClean="0"/>
              <a:t>, </a:t>
            </a:r>
            <a:r>
              <a:rPr lang="lv-LV" sz="2800" b="1" dirty="0" err="1" smtClean="0"/>
              <a:t>tsch</a:t>
            </a:r>
            <a:r>
              <a:rPr lang="lv-LV" sz="2800" dirty="0" smtClean="0"/>
              <a:t> , piemēram, </a:t>
            </a:r>
          </a:p>
          <a:p>
            <a:pPr>
              <a:lnSpc>
                <a:spcPct val="160000"/>
              </a:lnSpc>
              <a:buNone/>
            </a:pPr>
            <a:r>
              <a:rPr lang="lv-LV" sz="2800" i="1" dirty="0" smtClean="0"/>
              <a:t>				</a:t>
            </a:r>
            <a:r>
              <a:rPr lang="lv-LV" sz="2800" i="1" dirty="0" err="1" smtClean="0"/>
              <a:t>kahja</a:t>
            </a:r>
            <a:r>
              <a:rPr lang="lv-LV" sz="2800" dirty="0" smtClean="0"/>
              <a:t> = kāja</a:t>
            </a:r>
          </a:p>
          <a:p>
            <a:pPr>
              <a:lnSpc>
                <a:spcPct val="160000"/>
              </a:lnSpc>
              <a:buNone/>
            </a:pPr>
            <a:r>
              <a:rPr lang="lv-LV" sz="2800" dirty="0" smtClean="0"/>
              <a:t>				 </a:t>
            </a:r>
            <a:r>
              <a:rPr lang="lv-LV" sz="2800" i="1" dirty="0" err="1" smtClean="0"/>
              <a:t>ihstaena</a:t>
            </a:r>
            <a:r>
              <a:rPr lang="lv-LV" sz="2800" dirty="0" smtClean="0"/>
              <a:t> </a:t>
            </a:r>
            <a:r>
              <a:rPr lang="lv-LV" sz="2800" i="1" dirty="0" err="1" smtClean="0"/>
              <a:t>titziba</a:t>
            </a:r>
            <a:r>
              <a:rPr lang="lv-LV" sz="2800" dirty="0" smtClean="0"/>
              <a:t> = īstena ticība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2800" i="1" dirty="0" smtClean="0"/>
              <a:t>“</a:t>
            </a:r>
            <a:r>
              <a:rPr lang="lv-LV" sz="2800" b="1" i="1" dirty="0" err="1" smtClean="0"/>
              <a:t>Ie</a:t>
            </a:r>
            <a:r>
              <a:rPr lang="lv-LV" sz="2800" i="1" dirty="0" smtClean="0"/>
              <a:t>”</a:t>
            </a:r>
            <a:r>
              <a:rPr lang="lv-LV" sz="2800" dirty="0" smtClean="0"/>
              <a:t> tiek apzīmēts ar </a:t>
            </a:r>
            <a:r>
              <a:rPr lang="lv-LV" sz="2800" b="1" i="1" dirty="0" err="1" smtClean="0"/>
              <a:t>ee</a:t>
            </a:r>
            <a:r>
              <a:rPr lang="lv-LV" sz="2800" i="1" dirty="0" smtClean="0"/>
              <a:t>,</a:t>
            </a:r>
            <a:r>
              <a:rPr lang="lv-LV" sz="2800" dirty="0" smtClean="0"/>
              <a:t> piemēram,</a:t>
            </a:r>
          </a:p>
          <a:p>
            <a:pPr algn="just">
              <a:lnSpc>
                <a:spcPct val="150000"/>
              </a:lnSpc>
              <a:buNone/>
            </a:pPr>
            <a:r>
              <a:rPr lang="lv-LV" sz="2800" i="1" dirty="0" smtClean="0"/>
              <a:t>				</a:t>
            </a:r>
            <a:r>
              <a:rPr lang="lv-LV" sz="2800" i="1" dirty="0" err="1" smtClean="0"/>
              <a:t>ee-eet</a:t>
            </a:r>
            <a:r>
              <a:rPr lang="lv-LV" sz="2800" dirty="0" smtClean="0"/>
              <a:t> = ieiet</a:t>
            </a:r>
          </a:p>
          <a:p>
            <a:pPr>
              <a:lnSpc>
                <a:spcPct val="160000"/>
              </a:lnSpc>
              <a:buNone/>
            </a:pPr>
            <a:endParaRPr lang="lv-LV" sz="2800" dirty="0" smtClean="0"/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Grezns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96</Words>
  <Application>Microsoft Office PowerPoint</Application>
  <PresentationFormat>On-screen Show (4:3)</PresentationFormat>
  <Paragraphs>177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dizains</vt:lpstr>
      <vt:lpstr>LATVIEŠU LITERĀRĀ VALODA  UN  TĀS VEIDOŠANĀS  GALVENIE POSMI </vt:lpstr>
      <vt:lpstr>Vispārīgi fakti no vēstures</vt:lpstr>
      <vt:lpstr>PowerPoint Presentation</vt:lpstr>
      <vt:lpstr> Literārā valoda </vt:lpstr>
      <vt:lpstr>PowerPoint Presentation</vt:lpstr>
      <vt:lpstr>PowerPoint Presentation</vt:lpstr>
      <vt:lpstr>PowerPoint Presentation</vt:lpstr>
      <vt:lpstr>PowerPoint Presentation</vt:lpstr>
      <vt:lpstr>G. Manceļa ortogrāfijas labojumi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Mūsdienu latviešu valoda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Kārlis Mīlenbahs  (1853-1916)</vt:lpstr>
      <vt:lpstr>Jānis Endzelīns (1873-1961)</vt:lpstr>
      <vt:lpstr>“Latviešu valodas vārdnīca”</vt:lpstr>
      <vt:lpstr>PowerPoint Presentation</vt:lpstr>
      <vt:lpstr>PowerPoint Presentation</vt:lpstr>
      <vt:lpstr>Latviešu literārās valodas pamats ir vidus dialekts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LATVIEŠU LITERĀRĀ VALODA  UN  TĀS VEIDOŠANĀS  GALVENIE POSMI </dc:title>
  <dc:creator>Iveta</dc:creator>
  <cp:lastModifiedBy>PC</cp:lastModifiedBy>
  <cp:revision>49</cp:revision>
  <dcterms:created xsi:type="dcterms:W3CDTF">2011-12-15T13:56:19Z</dcterms:created>
  <dcterms:modified xsi:type="dcterms:W3CDTF">2017-01-03T13:20:39Z</dcterms:modified>
</cp:coreProperties>
</file>